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28"/>
  </p:notesMasterIdLst>
  <p:handoutMasterIdLst>
    <p:handoutMasterId r:id="rId29"/>
  </p:handoutMasterIdLst>
  <p:sldIdLst>
    <p:sldId id="258" r:id="rId2"/>
    <p:sldId id="276" r:id="rId3"/>
    <p:sldId id="277" r:id="rId4"/>
    <p:sldId id="278" r:id="rId5"/>
    <p:sldId id="275" r:id="rId6"/>
    <p:sldId id="279" r:id="rId7"/>
    <p:sldId id="280" r:id="rId8"/>
    <p:sldId id="281" r:id="rId9"/>
    <p:sldId id="282" r:id="rId10"/>
    <p:sldId id="283" r:id="rId11"/>
    <p:sldId id="284" r:id="rId12"/>
    <p:sldId id="285" r:id="rId13"/>
    <p:sldId id="286" r:id="rId14"/>
    <p:sldId id="287" r:id="rId15"/>
    <p:sldId id="288" r:id="rId16"/>
    <p:sldId id="289" r:id="rId17"/>
    <p:sldId id="290" r:id="rId18"/>
    <p:sldId id="291" r:id="rId19"/>
    <p:sldId id="292" r:id="rId20"/>
    <p:sldId id="293" r:id="rId21"/>
    <p:sldId id="294" r:id="rId22"/>
    <p:sldId id="295" r:id="rId23"/>
    <p:sldId id="296" r:id="rId24"/>
    <p:sldId id="297" r:id="rId25"/>
    <p:sldId id="298" r:id="rId26"/>
    <p:sldId id="267" r:id="rId27"/>
  </p:sldIdLst>
  <p:sldSz cx="9144000" cy="6858000" type="screen4x3"/>
  <p:notesSz cx="6858000" cy="9144000"/>
  <p:embeddedFontLst>
    <p:embeddedFont>
      <p:font typeface="Roboto" panose="020B0604020202020204" charset="0"/>
      <p:regular r:id="rId30"/>
      <p:bold r:id="rId31"/>
      <p:italic r:id="rId32"/>
      <p:boldItalic r:id="rId33"/>
    </p:embeddedFont>
    <p:embeddedFont>
      <p:font typeface="Calibri" panose="020F0502020204030204" pitchFamily="34" charset="0"/>
      <p:regular r:id="rId34"/>
      <p:bold r:id="rId35"/>
      <p:italic r:id="rId36"/>
      <p:boldItalic r:id="rId37"/>
    </p:embeddedFont>
    <p:embeddedFont>
      <p:font typeface="Twinkl" panose="020B0604020202020204" charset="0"/>
      <p:regular r:id="rId38"/>
      <p:bold r:id="rId39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397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61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A3682"/>
    <a:srgbClr val="EA516C"/>
    <a:srgbClr val="E94E13"/>
    <a:srgbClr val="CA095B"/>
    <a:srgbClr val="85BD33"/>
    <a:srgbClr val="6C9E72"/>
    <a:srgbClr val="11743A"/>
    <a:srgbClr val="005722"/>
    <a:srgbClr val="18A0DB"/>
    <a:srgbClr val="DE1E5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 showGuides="1">
      <p:cViewPr varScale="1">
        <p:scale>
          <a:sx n="42" d="100"/>
          <a:sy n="42" d="100"/>
        </p:scale>
        <p:origin x="1344" y="42"/>
      </p:cViewPr>
      <p:guideLst>
        <p:guide orient="horz" pos="2160"/>
        <p:guide pos="2880"/>
        <p:guide pos="340"/>
        <p:guide orient="horz" pos="3974"/>
        <p:guide pos="5397"/>
        <p:guide orient="horz" pos="346"/>
        <p:guide pos="476"/>
        <p:guide orient="horz" pos="482"/>
        <p:guide orient="horz" pos="3861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10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font" Target="fonts/font5.fntdata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4.fntdata"/><Relationship Id="rId38" Type="http://schemas.openxmlformats.org/officeDocument/2006/relationships/font" Target="fonts/font9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handoutMaster" Target="handoutMasters/handoutMaster1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3.fntdata"/><Relationship Id="rId37" Type="http://schemas.openxmlformats.org/officeDocument/2006/relationships/font" Target="fonts/font8.fntdata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36" Type="http://schemas.openxmlformats.org/officeDocument/2006/relationships/font" Target="fonts/font7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2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font" Target="fonts/font1.fntdata"/><Relationship Id="rId35" Type="http://schemas.openxmlformats.org/officeDocument/2006/relationships/font" Target="fonts/font6.fntdata"/><Relationship Id="rId43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13/01/2021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13/01/2021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flickr.com/photos/exfordy/3334929707" TargetMode="External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3.xml"/><Relationship Id="rId4" Type="http://schemas.openxmlformats.org/officeDocument/2006/relationships/hyperlink" Target="https://creativecommons.org/licenses/by/2.0/uk/" TargetMode="Externa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343220" y="1473201"/>
            <a:ext cx="6457559" cy="3379456"/>
          </a:xfrm>
          <a:prstGeom prst="roundRect">
            <a:avLst>
              <a:gd name="adj" fmla="val 4869"/>
            </a:avLst>
          </a:prstGeom>
          <a:ln w="28575">
            <a:solidFill>
              <a:srgbClr val="EA516C"/>
            </a:solidFill>
          </a:ln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4A3682"/>
                </a:solidFill>
              </a:rPr>
              <a:t>What Is a Castle?</a:t>
            </a:r>
            <a:endParaRPr lang="en-GB" sz="3600" dirty="0">
              <a:solidFill>
                <a:srgbClr val="4A3682"/>
              </a:solidFill>
              <a:latin typeface="+mn-lt"/>
            </a:endParaRPr>
          </a:p>
        </p:txBody>
      </p:sp>
      <p:sp>
        <p:nvSpPr>
          <p:cNvPr id="2" name="Rounded Rectangle 1"/>
          <p:cNvSpPr/>
          <p:nvPr/>
        </p:nvSpPr>
        <p:spPr>
          <a:xfrm>
            <a:off x="755650" y="4714184"/>
            <a:ext cx="7632700" cy="672627"/>
          </a:xfrm>
          <a:prstGeom prst="roundRect">
            <a:avLst>
              <a:gd name="adj" fmla="val 16830"/>
            </a:avLst>
          </a:prstGeom>
          <a:solidFill>
            <a:srgbClr val="4A36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/>
          <a:lstStyle/>
          <a:p>
            <a:r>
              <a:rPr lang="en-GB" dirty="0"/>
              <a:t>Castles are a type of home. The people who lived in castles were usually kings, queens or lords and their families.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750884" y="5469286"/>
            <a:ext cx="7637465" cy="660052"/>
          </a:xfrm>
          <a:prstGeom prst="roundRect">
            <a:avLst>
              <a:gd name="adj" fmla="val 19727"/>
            </a:avLst>
          </a:prstGeom>
          <a:solidFill>
            <a:srgbClr val="4A36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/>
          <a:lstStyle/>
          <a:p>
            <a:r>
              <a:rPr lang="en-GB" dirty="0"/>
              <a:t>There would also be soldiers, cooks, cleaners and other people who lived inside and helped to look after and protect the king, queen or lord.</a:t>
            </a:r>
          </a:p>
        </p:txBody>
      </p:sp>
    </p:spTree>
    <p:extLst>
      <p:ext uri="{BB962C8B-B14F-4D97-AF65-F5344CB8AC3E}">
        <p14:creationId xmlns:p14="http://schemas.microsoft.com/office/powerpoint/2010/main" val="28297392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95881" y="1817133"/>
            <a:ext cx="7122233" cy="4312205"/>
          </a:xfrm>
          <a:prstGeom prst="roundRect">
            <a:avLst>
              <a:gd name="adj" fmla="val 4869"/>
            </a:avLst>
          </a:prstGeom>
          <a:ln w="28575">
            <a:solidFill>
              <a:srgbClr val="EA516C"/>
            </a:solidFill>
          </a:ln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4A3682"/>
                </a:solidFill>
              </a:rPr>
              <a:t>Castles</a:t>
            </a:r>
            <a:endParaRPr lang="en-GB" sz="3600" dirty="0">
              <a:solidFill>
                <a:srgbClr val="4A3682"/>
              </a:solidFill>
              <a:latin typeface="+mn-lt"/>
            </a:endParaRPr>
          </a:p>
        </p:txBody>
      </p:sp>
      <p:sp>
        <p:nvSpPr>
          <p:cNvPr id="2" name="Rounded Rectangle 1"/>
          <p:cNvSpPr/>
          <p:nvPr/>
        </p:nvSpPr>
        <p:spPr>
          <a:xfrm>
            <a:off x="755651" y="1473201"/>
            <a:ext cx="3309356" cy="1061769"/>
          </a:xfrm>
          <a:prstGeom prst="roundRect">
            <a:avLst>
              <a:gd name="adj" fmla="val 13239"/>
            </a:avLst>
          </a:prstGeom>
          <a:solidFill>
            <a:srgbClr val="4A36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/>
          <a:lstStyle/>
          <a:p>
            <a:r>
              <a:rPr lang="en-GB" dirty="0"/>
              <a:t>Castles were designed to keep the people inside safe and to stop enemies from getting in.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3874884" y="5352814"/>
            <a:ext cx="4513466" cy="674798"/>
            <a:chOff x="3874884" y="5524830"/>
            <a:chExt cx="4513466" cy="674798"/>
          </a:xfrm>
        </p:grpSpPr>
        <p:sp>
          <p:nvSpPr>
            <p:cNvPr id="3" name="Oval 2"/>
            <p:cNvSpPr/>
            <p:nvPr/>
          </p:nvSpPr>
          <p:spPr>
            <a:xfrm>
              <a:off x="3874884" y="5524830"/>
              <a:ext cx="674798" cy="674798"/>
            </a:xfrm>
            <a:prstGeom prst="ellipse">
              <a:avLst/>
            </a:prstGeom>
            <a:solidFill>
              <a:srgbClr val="EA516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4800" b="1" dirty="0"/>
                <a:t>?</a:t>
              </a:r>
            </a:p>
          </p:txBody>
        </p:sp>
        <p:sp>
          <p:nvSpPr>
            <p:cNvPr id="5" name="Rounded Rectangle 4"/>
            <p:cNvSpPr/>
            <p:nvPr/>
          </p:nvSpPr>
          <p:spPr>
            <a:xfrm>
              <a:off x="4613056" y="5595121"/>
              <a:ext cx="3775294" cy="534217"/>
            </a:xfrm>
            <a:prstGeom prst="roundRect">
              <a:avLst>
                <a:gd name="adj" fmla="val 50000"/>
              </a:avLst>
            </a:prstGeom>
            <a:solidFill>
              <a:srgbClr val="EA516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8000" tIns="108000" rIns="108000" bIns="108000" rtlCol="0" anchor="ctr"/>
            <a:lstStyle/>
            <a:p>
              <a:r>
                <a:rPr lang="en-GB" dirty="0"/>
                <a:t>Can you spot any in this picture?</a:t>
              </a:r>
            </a:p>
          </p:txBody>
        </p:sp>
      </p:grpSp>
      <p:sp>
        <p:nvSpPr>
          <p:cNvPr id="9" name="Rounded Rectangle 8"/>
          <p:cNvSpPr/>
          <p:nvPr/>
        </p:nvSpPr>
        <p:spPr>
          <a:xfrm>
            <a:off x="4961300" y="1473201"/>
            <a:ext cx="3427048" cy="808272"/>
          </a:xfrm>
          <a:prstGeom prst="roundRect">
            <a:avLst>
              <a:gd name="adj" fmla="val 15646"/>
            </a:avLst>
          </a:prstGeom>
          <a:solidFill>
            <a:srgbClr val="4A36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/>
          <a:lstStyle/>
          <a:p>
            <a:r>
              <a:rPr lang="en-GB" dirty="0"/>
              <a:t>Castles have many features to stop people from attacking.</a:t>
            </a:r>
          </a:p>
        </p:txBody>
      </p:sp>
    </p:spTree>
    <p:extLst>
      <p:ext uri="{BB962C8B-B14F-4D97-AF65-F5344CB8AC3E}">
        <p14:creationId xmlns:p14="http://schemas.microsoft.com/office/powerpoint/2010/main" val="23719738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5650" y="1473201"/>
            <a:ext cx="6660321" cy="4440214"/>
          </a:xfrm>
          <a:prstGeom prst="roundRect">
            <a:avLst>
              <a:gd name="adj" fmla="val 4869"/>
            </a:avLst>
          </a:prstGeom>
          <a:ln w="28575">
            <a:solidFill>
              <a:srgbClr val="EA516C"/>
            </a:solidFill>
          </a:ln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4A3682"/>
                </a:solidFill>
              </a:rPr>
              <a:t>Location</a:t>
            </a:r>
            <a:endParaRPr lang="en-GB" sz="3600" dirty="0">
              <a:solidFill>
                <a:srgbClr val="4A3682"/>
              </a:solidFill>
              <a:latin typeface="+mn-lt"/>
            </a:endParaRPr>
          </a:p>
        </p:txBody>
      </p:sp>
      <p:sp>
        <p:nvSpPr>
          <p:cNvPr id="2" name="Rounded Rectangle 1"/>
          <p:cNvSpPr/>
          <p:nvPr/>
        </p:nvSpPr>
        <p:spPr>
          <a:xfrm>
            <a:off x="4023950" y="1717644"/>
            <a:ext cx="4364400" cy="545722"/>
          </a:xfrm>
          <a:prstGeom prst="roundRect">
            <a:avLst>
              <a:gd name="adj" fmla="val 25344"/>
            </a:avLst>
          </a:prstGeom>
          <a:solidFill>
            <a:srgbClr val="4A36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/>
          <a:lstStyle/>
          <a:p>
            <a:r>
              <a:rPr lang="en-GB" dirty="0"/>
              <a:t>Lots of castles were built on top of hills. 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5568795" y="2549094"/>
            <a:ext cx="2814719" cy="690859"/>
            <a:chOff x="755651" y="5453173"/>
            <a:chExt cx="2814719" cy="690859"/>
          </a:xfrm>
          <a:solidFill>
            <a:srgbClr val="EA516C"/>
          </a:solidFill>
        </p:grpSpPr>
        <p:sp>
          <p:nvSpPr>
            <p:cNvPr id="3" name="Oval 2"/>
            <p:cNvSpPr/>
            <p:nvPr/>
          </p:nvSpPr>
          <p:spPr>
            <a:xfrm>
              <a:off x="755651" y="5461203"/>
              <a:ext cx="674798" cy="674798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4800" b="1" dirty="0"/>
                <a:t>?</a:t>
              </a:r>
            </a:p>
          </p:txBody>
        </p:sp>
        <p:sp>
          <p:nvSpPr>
            <p:cNvPr id="5" name="Rounded Rectangle 4"/>
            <p:cNvSpPr/>
            <p:nvPr/>
          </p:nvSpPr>
          <p:spPr>
            <a:xfrm>
              <a:off x="1493823" y="5453173"/>
              <a:ext cx="2076547" cy="690859"/>
            </a:xfrm>
            <a:prstGeom prst="roundRect">
              <a:avLst>
                <a:gd name="adj" fmla="val 5000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8000" tIns="108000" rIns="108000" bIns="108000" rtlCol="0" anchor="ctr"/>
            <a:lstStyle/>
            <a:p>
              <a:r>
                <a:rPr lang="en-GB" dirty="0"/>
                <a:t>Why do you think this was?</a:t>
              </a:r>
            </a:p>
          </p:txBody>
        </p:sp>
      </p:grpSp>
      <p:sp>
        <p:nvSpPr>
          <p:cNvPr id="7" name="Rounded Rectangle 6"/>
          <p:cNvSpPr/>
          <p:nvPr/>
        </p:nvSpPr>
        <p:spPr>
          <a:xfrm>
            <a:off x="1204111" y="4907196"/>
            <a:ext cx="7184238" cy="432054"/>
          </a:xfrm>
          <a:prstGeom prst="roundRect">
            <a:avLst>
              <a:gd name="adj" fmla="val 31004"/>
            </a:avLst>
          </a:prstGeom>
          <a:solidFill>
            <a:srgbClr val="4A36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/>
          <a:lstStyle/>
          <a:p>
            <a:pPr marL="342900" indent="-342900">
              <a:buFont typeface="+mj-lt"/>
              <a:buAutoNum type="arabicPeriod"/>
            </a:pPr>
            <a:r>
              <a:rPr lang="en-GB" dirty="0"/>
              <a:t>It was hard for enemies to run up steep hills to get to the castle.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1199276" y="5388658"/>
            <a:ext cx="7184238" cy="759124"/>
          </a:xfrm>
          <a:prstGeom prst="roundRect">
            <a:avLst>
              <a:gd name="adj" fmla="val 21686"/>
            </a:avLst>
          </a:prstGeom>
          <a:solidFill>
            <a:srgbClr val="4A36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/>
          <a:lstStyle/>
          <a:p>
            <a:pPr marL="342900" indent="-342900">
              <a:buFont typeface="+mj-lt"/>
              <a:buAutoNum type="arabicPeriod" startAt="2"/>
            </a:pPr>
            <a:r>
              <a:rPr lang="en-GB" dirty="0"/>
              <a:t>It gave the people in the castle an excellent view and meant that they could spot enemies a long way off.</a:t>
            </a:r>
          </a:p>
        </p:txBody>
      </p:sp>
    </p:spTree>
    <p:extLst>
      <p:ext uri="{BB962C8B-B14F-4D97-AF65-F5344CB8AC3E}">
        <p14:creationId xmlns:p14="http://schemas.microsoft.com/office/powerpoint/2010/main" val="31001312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05891" y="1473201"/>
            <a:ext cx="7332217" cy="4149001"/>
          </a:xfrm>
          <a:prstGeom prst="roundRect">
            <a:avLst>
              <a:gd name="adj" fmla="val 4869"/>
            </a:avLst>
          </a:prstGeom>
          <a:ln w="28575">
            <a:solidFill>
              <a:srgbClr val="EA516C"/>
            </a:solidFill>
          </a:ln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4A3682"/>
                </a:solidFill>
                <a:latin typeface="+mn-lt"/>
              </a:rPr>
              <a:t>Moat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3630440" y="4781550"/>
            <a:ext cx="4757910" cy="1347788"/>
          </a:xfrm>
          <a:prstGeom prst="roundRect">
            <a:avLst>
              <a:gd name="adj" fmla="val 9987"/>
            </a:avLst>
          </a:prstGeom>
          <a:solidFill>
            <a:srgbClr val="4A36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/>
          <a:lstStyle/>
          <a:p>
            <a:r>
              <a:rPr lang="en-GB" dirty="0"/>
              <a:t>Some castles had </a:t>
            </a:r>
            <a:r>
              <a:rPr lang="en-GB" b="1" dirty="0"/>
              <a:t>moats</a:t>
            </a:r>
            <a:r>
              <a:rPr lang="en-GB" dirty="0"/>
              <a:t>. Water completely surrounded the castle.</a:t>
            </a:r>
          </a:p>
          <a:p>
            <a:endParaRPr lang="en-GB" dirty="0"/>
          </a:p>
          <a:p>
            <a:r>
              <a:rPr lang="en-GB" dirty="0"/>
              <a:t>This made it hard for people to attack it.</a:t>
            </a:r>
          </a:p>
        </p:txBody>
      </p:sp>
    </p:spTree>
    <p:extLst>
      <p:ext uri="{BB962C8B-B14F-4D97-AF65-F5344CB8AC3E}">
        <p14:creationId xmlns:p14="http://schemas.microsoft.com/office/powerpoint/2010/main" val="34143527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03396" y="2000817"/>
            <a:ext cx="2203984" cy="3305977"/>
          </a:xfrm>
          <a:prstGeom prst="roundRect">
            <a:avLst>
              <a:gd name="adj" fmla="val 4869"/>
            </a:avLst>
          </a:prstGeom>
          <a:ln w="28575">
            <a:solidFill>
              <a:srgbClr val="EA516C"/>
            </a:solidFill>
          </a:ln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90871" y="2000816"/>
            <a:ext cx="2203984" cy="3305977"/>
          </a:xfrm>
          <a:prstGeom prst="roundRect">
            <a:avLst>
              <a:gd name="adj" fmla="val 4869"/>
            </a:avLst>
          </a:prstGeom>
          <a:ln w="28575">
            <a:solidFill>
              <a:srgbClr val="EA516C"/>
            </a:solidFill>
          </a:ln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4A3682"/>
                </a:solidFill>
              </a:rPr>
              <a:t>Design</a:t>
            </a:r>
            <a:endParaRPr lang="en-GB" sz="3600" dirty="0">
              <a:solidFill>
                <a:srgbClr val="4A3682"/>
              </a:solidFill>
              <a:latin typeface="+mn-lt"/>
            </a:endParaRPr>
          </a:p>
        </p:txBody>
      </p:sp>
      <p:grpSp>
        <p:nvGrpSpPr>
          <p:cNvPr id="6" name="Group 5"/>
          <p:cNvGrpSpPr/>
          <p:nvPr/>
        </p:nvGrpSpPr>
        <p:grpSpPr>
          <a:xfrm>
            <a:off x="3302409" y="3429000"/>
            <a:ext cx="2539182" cy="1441858"/>
            <a:chOff x="3302409" y="3115871"/>
            <a:chExt cx="2539182" cy="1441858"/>
          </a:xfrm>
          <a:solidFill>
            <a:srgbClr val="EA516C"/>
          </a:solidFill>
        </p:grpSpPr>
        <p:sp>
          <p:nvSpPr>
            <p:cNvPr id="3" name="Oval 2"/>
            <p:cNvSpPr/>
            <p:nvPr/>
          </p:nvSpPr>
          <p:spPr>
            <a:xfrm>
              <a:off x="4234601" y="3115871"/>
              <a:ext cx="674798" cy="674798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4800" b="1" dirty="0"/>
                <a:t>?</a:t>
              </a:r>
            </a:p>
          </p:txBody>
        </p:sp>
        <p:sp>
          <p:nvSpPr>
            <p:cNvPr id="5" name="Rounded Rectangle 4"/>
            <p:cNvSpPr/>
            <p:nvPr/>
          </p:nvSpPr>
          <p:spPr>
            <a:xfrm>
              <a:off x="3302409" y="3890920"/>
              <a:ext cx="2539182" cy="666809"/>
            </a:xfrm>
            <a:prstGeom prst="roundRect">
              <a:avLst>
                <a:gd name="adj" fmla="val 5000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8000" tIns="108000" rIns="108000" bIns="108000" rtlCol="0" anchor="ctr"/>
            <a:lstStyle/>
            <a:p>
              <a:r>
                <a:rPr lang="en-GB" dirty="0"/>
                <a:t>Which design do you think was strongest?</a:t>
              </a:r>
            </a:p>
          </p:txBody>
        </p:sp>
      </p:grpSp>
      <p:sp>
        <p:nvSpPr>
          <p:cNvPr id="7" name="Rounded Rectangle 6"/>
          <p:cNvSpPr/>
          <p:nvPr/>
        </p:nvSpPr>
        <p:spPr>
          <a:xfrm>
            <a:off x="750885" y="4991385"/>
            <a:ext cx="7632700" cy="1101440"/>
          </a:xfrm>
          <a:prstGeom prst="roundRect">
            <a:avLst>
              <a:gd name="adj" fmla="val 12145"/>
            </a:avLst>
          </a:prstGeom>
          <a:solidFill>
            <a:srgbClr val="4A36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/>
          <a:lstStyle/>
          <a:p>
            <a:r>
              <a:rPr lang="en-GB" dirty="0"/>
              <a:t>Rounded towers without corners were less likely to collapse. </a:t>
            </a:r>
          </a:p>
          <a:p>
            <a:endParaRPr lang="en-GB" dirty="0"/>
          </a:p>
          <a:p>
            <a:r>
              <a:rPr lang="en-GB" spc="-10" dirty="0"/>
              <a:t>Square towers were more likely to fall if attackers dug away at the base.</a:t>
            </a:r>
          </a:p>
        </p:txBody>
      </p:sp>
      <p:sp>
        <p:nvSpPr>
          <p:cNvPr id="2" name="Rounded Rectangle 1"/>
          <p:cNvSpPr/>
          <p:nvPr/>
        </p:nvSpPr>
        <p:spPr>
          <a:xfrm>
            <a:off x="1063467" y="1473201"/>
            <a:ext cx="2883843" cy="767060"/>
          </a:xfrm>
          <a:prstGeom prst="roundRect">
            <a:avLst>
              <a:gd name="adj" fmla="val 25344"/>
            </a:avLst>
          </a:prstGeom>
          <a:solidFill>
            <a:srgbClr val="4A36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/>
          <a:lstStyle/>
          <a:p>
            <a:r>
              <a:rPr lang="en-GB" dirty="0"/>
              <a:t>Some castles had flat walls and corners.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5182871" y="1473201"/>
            <a:ext cx="2883843" cy="767060"/>
          </a:xfrm>
          <a:prstGeom prst="roundRect">
            <a:avLst>
              <a:gd name="adj" fmla="val 25344"/>
            </a:avLst>
          </a:prstGeom>
          <a:solidFill>
            <a:srgbClr val="4A36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/>
          <a:lstStyle/>
          <a:p>
            <a:r>
              <a:rPr lang="en-GB" dirty="0"/>
              <a:t>Some had rounded walls.</a:t>
            </a:r>
          </a:p>
        </p:txBody>
      </p:sp>
    </p:spTree>
    <p:extLst>
      <p:ext uri="{BB962C8B-B14F-4D97-AF65-F5344CB8AC3E}">
        <p14:creationId xmlns:p14="http://schemas.microsoft.com/office/powerpoint/2010/main" val="25915356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101220" y="1494630"/>
            <a:ext cx="4287131" cy="4602169"/>
          </a:xfrm>
          <a:prstGeom prst="roundRect">
            <a:avLst>
              <a:gd name="adj" fmla="val 4869"/>
            </a:avLst>
          </a:prstGeom>
          <a:ln w="28575">
            <a:solidFill>
              <a:srgbClr val="EA516C"/>
            </a:solidFill>
          </a:ln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4A3682"/>
                </a:solidFill>
              </a:rPr>
              <a:t>High Walls</a:t>
            </a:r>
            <a:endParaRPr lang="en-GB" sz="3600" dirty="0">
              <a:solidFill>
                <a:srgbClr val="4A3682"/>
              </a:solidFill>
              <a:latin typeface="+mn-lt"/>
            </a:endParaRPr>
          </a:p>
        </p:txBody>
      </p:sp>
      <p:sp>
        <p:nvSpPr>
          <p:cNvPr id="2" name="Rounded Rectangle 1"/>
          <p:cNvSpPr/>
          <p:nvPr/>
        </p:nvSpPr>
        <p:spPr>
          <a:xfrm>
            <a:off x="755650" y="2499763"/>
            <a:ext cx="3816350" cy="1858474"/>
          </a:xfrm>
          <a:prstGeom prst="roundRect">
            <a:avLst>
              <a:gd name="adj" fmla="val 11589"/>
            </a:avLst>
          </a:prstGeom>
          <a:solidFill>
            <a:srgbClr val="4A36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/>
          <a:lstStyle/>
          <a:p>
            <a:r>
              <a:rPr lang="en-GB" dirty="0"/>
              <a:t>It was important that the castle walls were very high.</a:t>
            </a:r>
          </a:p>
          <a:p>
            <a:endParaRPr lang="en-GB" dirty="0"/>
          </a:p>
          <a:p>
            <a:r>
              <a:rPr lang="en-GB" dirty="0"/>
              <a:t>This made it harder for attackers to climb over the walls.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755650" y="5235652"/>
            <a:ext cx="5445974" cy="748529"/>
            <a:chOff x="755650" y="5235652"/>
            <a:chExt cx="5445974" cy="748529"/>
          </a:xfrm>
        </p:grpSpPr>
        <p:sp>
          <p:nvSpPr>
            <p:cNvPr id="3" name="Oval 2"/>
            <p:cNvSpPr/>
            <p:nvPr/>
          </p:nvSpPr>
          <p:spPr>
            <a:xfrm>
              <a:off x="755650" y="5272518"/>
              <a:ext cx="674798" cy="674798"/>
            </a:xfrm>
            <a:prstGeom prst="ellipse">
              <a:avLst/>
            </a:prstGeom>
            <a:solidFill>
              <a:srgbClr val="EA516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4800" b="1" dirty="0"/>
                <a:t>?</a:t>
              </a:r>
            </a:p>
          </p:txBody>
        </p:sp>
        <p:sp>
          <p:nvSpPr>
            <p:cNvPr id="5" name="Rounded Rectangle 4"/>
            <p:cNvSpPr/>
            <p:nvPr/>
          </p:nvSpPr>
          <p:spPr>
            <a:xfrm>
              <a:off x="1493821" y="5235652"/>
              <a:ext cx="4707803" cy="748529"/>
            </a:xfrm>
            <a:prstGeom prst="roundRect">
              <a:avLst>
                <a:gd name="adj" fmla="val 50000"/>
              </a:avLst>
            </a:prstGeom>
            <a:solidFill>
              <a:srgbClr val="EA516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8000" tIns="108000" rIns="108000" bIns="108000" rtlCol="0" anchor="ctr"/>
            <a:lstStyle/>
            <a:p>
              <a:r>
                <a:rPr lang="en-GB" dirty="0"/>
                <a:t>Can you see the tiny people in this photo? This shows us how tall the building is.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8993407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99369" y="1729211"/>
            <a:ext cx="6188981" cy="4125049"/>
          </a:xfrm>
          <a:prstGeom prst="roundRect">
            <a:avLst>
              <a:gd name="adj" fmla="val 4869"/>
            </a:avLst>
          </a:prstGeom>
          <a:ln w="28575">
            <a:solidFill>
              <a:srgbClr val="EA516C"/>
            </a:solidFill>
          </a:ln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4A3682"/>
                </a:solidFill>
              </a:rPr>
              <a:t>Turrets</a:t>
            </a:r>
            <a:endParaRPr lang="en-GB" sz="3600" dirty="0">
              <a:solidFill>
                <a:srgbClr val="4A3682"/>
              </a:solidFill>
              <a:latin typeface="+mn-lt"/>
            </a:endParaRPr>
          </a:p>
        </p:txBody>
      </p:sp>
      <p:sp>
        <p:nvSpPr>
          <p:cNvPr id="2" name="Rounded Rectangle 1"/>
          <p:cNvSpPr/>
          <p:nvPr/>
        </p:nvSpPr>
        <p:spPr>
          <a:xfrm>
            <a:off x="755651" y="1473201"/>
            <a:ext cx="3816349" cy="1722671"/>
          </a:xfrm>
          <a:prstGeom prst="roundRect">
            <a:avLst>
              <a:gd name="adj" fmla="val 9256"/>
            </a:avLst>
          </a:prstGeom>
          <a:solidFill>
            <a:srgbClr val="4A36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/>
          <a:lstStyle/>
          <a:p>
            <a:r>
              <a:rPr lang="en-GB" b="1" dirty="0"/>
              <a:t>Turrets</a:t>
            </a:r>
            <a:r>
              <a:rPr lang="en-GB" dirty="0"/>
              <a:t> are small towers built on top of a tower or wall in a castle.</a:t>
            </a:r>
          </a:p>
          <a:p>
            <a:endParaRPr lang="en-GB" dirty="0"/>
          </a:p>
          <a:p>
            <a:r>
              <a:rPr lang="en-GB" dirty="0"/>
              <a:t>The turrets gave great views from different angles.</a:t>
            </a:r>
          </a:p>
        </p:txBody>
      </p:sp>
      <p:grpSp>
        <p:nvGrpSpPr>
          <p:cNvPr id="6" name="Group 5"/>
          <p:cNvGrpSpPr/>
          <p:nvPr/>
        </p:nvGrpSpPr>
        <p:grpSpPr>
          <a:xfrm>
            <a:off x="755651" y="5454540"/>
            <a:ext cx="5862432" cy="674798"/>
            <a:chOff x="755651" y="3381591"/>
            <a:chExt cx="5862432" cy="674798"/>
          </a:xfrm>
        </p:grpSpPr>
        <p:sp>
          <p:nvSpPr>
            <p:cNvPr id="7" name="Oval 6"/>
            <p:cNvSpPr/>
            <p:nvPr/>
          </p:nvSpPr>
          <p:spPr>
            <a:xfrm>
              <a:off x="755651" y="3381591"/>
              <a:ext cx="674798" cy="674798"/>
            </a:xfrm>
            <a:prstGeom prst="ellipse">
              <a:avLst/>
            </a:prstGeom>
            <a:solidFill>
              <a:srgbClr val="EA516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4800" b="1" dirty="0"/>
                <a:t>?</a:t>
              </a:r>
            </a:p>
          </p:txBody>
        </p:sp>
        <p:sp>
          <p:nvSpPr>
            <p:cNvPr id="8" name="Rounded Rectangle 7"/>
            <p:cNvSpPr/>
            <p:nvPr/>
          </p:nvSpPr>
          <p:spPr>
            <a:xfrm>
              <a:off x="1493823" y="3451882"/>
              <a:ext cx="5124260" cy="534217"/>
            </a:xfrm>
            <a:prstGeom prst="roundRect">
              <a:avLst>
                <a:gd name="adj" fmla="val 50000"/>
              </a:avLst>
            </a:prstGeom>
            <a:solidFill>
              <a:srgbClr val="EA516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8000" tIns="108000" rIns="108000" bIns="108000" rtlCol="0" anchor="ctr"/>
            <a:lstStyle/>
            <a:p>
              <a:r>
                <a:rPr lang="en-GB" dirty="0"/>
                <a:t>How many turrets can you spot on this castle?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5255053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19331" y="2206531"/>
            <a:ext cx="5386817" cy="3591212"/>
          </a:xfrm>
          <a:prstGeom prst="roundRect">
            <a:avLst>
              <a:gd name="adj" fmla="val 4869"/>
            </a:avLst>
          </a:prstGeom>
          <a:ln w="28575">
            <a:solidFill>
              <a:srgbClr val="EA516C"/>
            </a:solidFill>
          </a:ln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4A3682"/>
                </a:solidFill>
                <a:latin typeface="+mn-lt"/>
              </a:rPr>
              <a:t>Battlements</a:t>
            </a:r>
          </a:p>
        </p:txBody>
      </p:sp>
      <p:sp>
        <p:nvSpPr>
          <p:cNvPr id="2" name="Rounded Rectangle 1"/>
          <p:cNvSpPr/>
          <p:nvPr/>
        </p:nvSpPr>
        <p:spPr>
          <a:xfrm>
            <a:off x="755651" y="1473202"/>
            <a:ext cx="7632699" cy="1052716"/>
          </a:xfrm>
          <a:prstGeom prst="roundRect">
            <a:avLst>
              <a:gd name="adj" fmla="val 9256"/>
            </a:avLst>
          </a:prstGeom>
          <a:solidFill>
            <a:srgbClr val="4A36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/>
          <a:lstStyle/>
          <a:p>
            <a:r>
              <a:rPr lang="en-GB" dirty="0"/>
              <a:t>At the top of the castle walls were the </a:t>
            </a:r>
            <a:r>
              <a:rPr lang="en-GB" b="1" dirty="0"/>
              <a:t>battlements</a:t>
            </a:r>
            <a:r>
              <a:rPr lang="en-GB" dirty="0"/>
              <a:t>.</a:t>
            </a:r>
          </a:p>
          <a:p>
            <a:endParaRPr lang="en-GB" dirty="0"/>
          </a:p>
          <a:p>
            <a:r>
              <a:rPr lang="en-GB" dirty="0"/>
              <a:t>The battlements look a bit like teeth. </a:t>
            </a:r>
          </a:p>
        </p:txBody>
      </p:sp>
      <p:grpSp>
        <p:nvGrpSpPr>
          <p:cNvPr id="6" name="Group 5"/>
          <p:cNvGrpSpPr/>
          <p:nvPr/>
        </p:nvGrpSpPr>
        <p:grpSpPr>
          <a:xfrm>
            <a:off x="755651" y="5418027"/>
            <a:ext cx="4223754" cy="674798"/>
            <a:chOff x="755651" y="5418027"/>
            <a:chExt cx="4223754" cy="674798"/>
          </a:xfrm>
          <a:solidFill>
            <a:srgbClr val="EA516C"/>
          </a:solidFill>
        </p:grpSpPr>
        <p:sp>
          <p:nvSpPr>
            <p:cNvPr id="7" name="Oval 6"/>
            <p:cNvSpPr/>
            <p:nvPr/>
          </p:nvSpPr>
          <p:spPr>
            <a:xfrm>
              <a:off x="755651" y="5418027"/>
              <a:ext cx="674798" cy="674798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4800" b="1" dirty="0"/>
                <a:t>?</a:t>
              </a:r>
            </a:p>
          </p:txBody>
        </p:sp>
        <p:sp>
          <p:nvSpPr>
            <p:cNvPr id="8" name="Rounded Rectangle 7"/>
            <p:cNvSpPr/>
            <p:nvPr/>
          </p:nvSpPr>
          <p:spPr>
            <a:xfrm>
              <a:off x="1493822" y="5488318"/>
              <a:ext cx="3485583" cy="534217"/>
            </a:xfrm>
            <a:prstGeom prst="roundRect">
              <a:avLst>
                <a:gd name="adj" fmla="val 5000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8000" tIns="108000" rIns="108000" bIns="108000" rtlCol="0" anchor="ctr"/>
            <a:lstStyle/>
            <a:p>
              <a:r>
                <a:rPr lang="en-GB" dirty="0"/>
                <a:t>Can you spot the battlements?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4828741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93311" y="2037030"/>
            <a:ext cx="5595040" cy="3730027"/>
          </a:xfrm>
          <a:prstGeom prst="roundRect">
            <a:avLst>
              <a:gd name="adj" fmla="val 4869"/>
            </a:avLst>
          </a:prstGeom>
          <a:ln w="28575">
            <a:solidFill>
              <a:srgbClr val="EA516C"/>
            </a:solidFill>
          </a:ln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4A3682"/>
                </a:solidFill>
                <a:latin typeface="+mn-lt"/>
              </a:rPr>
              <a:t>Battlements</a:t>
            </a:r>
          </a:p>
        </p:txBody>
      </p:sp>
      <p:sp>
        <p:nvSpPr>
          <p:cNvPr id="2" name="Rounded Rectangle 1"/>
          <p:cNvSpPr/>
          <p:nvPr/>
        </p:nvSpPr>
        <p:spPr>
          <a:xfrm>
            <a:off x="755651" y="1473201"/>
            <a:ext cx="3436103" cy="4619623"/>
          </a:xfrm>
          <a:prstGeom prst="roundRect">
            <a:avLst>
              <a:gd name="adj" fmla="val 4479"/>
            </a:avLst>
          </a:prstGeom>
          <a:solidFill>
            <a:srgbClr val="4A36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/>
          <a:lstStyle/>
          <a:p>
            <a:r>
              <a:rPr lang="en-GB" dirty="0"/>
              <a:t>The soldiers stood behind the wall and tried to protect the people inside the castle.</a:t>
            </a:r>
          </a:p>
          <a:p>
            <a:endParaRPr lang="en-GB" dirty="0"/>
          </a:p>
          <a:p>
            <a:r>
              <a:rPr lang="en-GB" dirty="0"/>
              <a:t>They looked through the gaps (called </a:t>
            </a:r>
            <a:r>
              <a:rPr lang="en-GB" b="1" dirty="0"/>
              <a:t>crenels</a:t>
            </a:r>
            <a:r>
              <a:rPr lang="en-GB" dirty="0"/>
              <a:t>) and shot arrows at any attackers.</a:t>
            </a:r>
          </a:p>
          <a:p>
            <a:endParaRPr lang="en-GB" dirty="0"/>
          </a:p>
          <a:p>
            <a:r>
              <a:rPr lang="en-GB" dirty="0"/>
              <a:t>They shielded their bodies behind the raised sections (called </a:t>
            </a:r>
            <a:r>
              <a:rPr lang="en-GB" b="1" dirty="0" err="1"/>
              <a:t>merlons</a:t>
            </a:r>
            <a:r>
              <a:rPr lang="en-GB" dirty="0"/>
              <a:t>) to avoid being shot at themselves.</a:t>
            </a:r>
          </a:p>
          <a:p>
            <a:endParaRPr lang="en-GB" dirty="0"/>
          </a:p>
        </p:txBody>
      </p:sp>
      <p:grpSp>
        <p:nvGrpSpPr>
          <p:cNvPr id="7" name="Group 6"/>
          <p:cNvGrpSpPr/>
          <p:nvPr/>
        </p:nvGrpSpPr>
        <p:grpSpPr>
          <a:xfrm>
            <a:off x="5130586" y="1475182"/>
            <a:ext cx="1131683" cy="1448144"/>
            <a:chOff x="5130586" y="1475182"/>
            <a:chExt cx="1131683" cy="1448144"/>
          </a:xfrm>
        </p:grpSpPr>
        <p:cxnSp>
          <p:nvCxnSpPr>
            <p:cNvPr id="4" name="Straight Arrow Connector 3"/>
            <p:cNvCxnSpPr/>
            <p:nvPr/>
          </p:nvCxnSpPr>
          <p:spPr>
            <a:xfrm flipH="1">
              <a:off x="6047173" y="1883625"/>
              <a:ext cx="11947" cy="1039701"/>
            </a:xfrm>
            <a:prstGeom prst="straightConnector1">
              <a:avLst/>
            </a:prstGeom>
            <a:ln w="76200">
              <a:solidFill>
                <a:srgbClr val="EA516C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" name="Rounded Rectangle 7"/>
            <p:cNvSpPr/>
            <p:nvPr/>
          </p:nvSpPr>
          <p:spPr>
            <a:xfrm>
              <a:off x="5130586" y="1475182"/>
              <a:ext cx="1131683" cy="427493"/>
            </a:xfrm>
            <a:prstGeom prst="roundRect">
              <a:avLst>
                <a:gd name="adj" fmla="val 50000"/>
              </a:avLst>
            </a:prstGeom>
            <a:solidFill>
              <a:srgbClr val="EA516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8000" tIns="108000" rIns="108000" bIns="108000" rtlCol="0" anchor="ctr"/>
            <a:lstStyle/>
            <a:p>
              <a:pPr algn="ctr"/>
              <a:r>
                <a:rPr lang="en-GB" b="1" dirty="0"/>
                <a:t>crenel</a:t>
              </a:r>
              <a:endParaRPr lang="en-GB" dirty="0"/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6310926" y="1475181"/>
            <a:ext cx="1131683" cy="1058846"/>
            <a:chOff x="6310926" y="1475181"/>
            <a:chExt cx="1131683" cy="1058846"/>
          </a:xfrm>
        </p:grpSpPr>
        <p:cxnSp>
          <p:nvCxnSpPr>
            <p:cNvPr id="10" name="Straight Arrow Connector 9"/>
            <p:cNvCxnSpPr/>
            <p:nvPr/>
          </p:nvCxnSpPr>
          <p:spPr>
            <a:xfrm flipH="1">
              <a:off x="6544652" y="1883624"/>
              <a:ext cx="1" cy="650403"/>
            </a:xfrm>
            <a:prstGeom prst="straightConnector1">
              <a:avLst/>
            </a:prstGeom>
            <a:ln w="76200">
              <a:solidFill>
                <a:srgbClr val="EA516C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" name="Rounded Rectangle 8"/>
            <p:cNvSpPr/>
            <p:nvPr/>
          </p:nvSpPr>
          <p:spPr>
            <a:xfrm>
              <a:off x="6310926" y="1475181"/>
              <a:ext cx="1131683" cy="427493"/>
            </a:xfrm>
            <a:prstGeom prst="roundRect">
              <a:avLst>
                <a:gd name="adj" fmla="val 50000"/>
              </a:avLst>
            </a:prstGeom>
            <a:solidFill>
              <a:srgbClr val="EA516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8000" tIns="108000" rIns="108000" bIns="108000" rtlCol="0" anchor="ctr"/>
            <a:lstStyle/>
            <a:p>
              <a:pPr algn="ctr"/>
              <a:r>
                <a:rPr lang="en-GB" b="1" dirty="0" err="1"/>
                <a:t>merlon</a:t>
              </a:r>
              <a:endParaRPr lang="en-GB" dirty="0"/>
            </a:p>
          </p:txBody>
        </p:sp>
      </p:grpSp>
    </p:spTree>
    <p:extLst>
      <p:ext uri="{BB962C8B-B14F-4D97-AF65-F5344CB8AC3E}">
        <p14:creationId xmlns:p14="http://schemas.microsoft.com/office/powerpoint/2010/main" val="18230019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97112" y="2489702"/>
            <a:ext cx="5581465" cy="3301425"/>
          </a:xfrm>
          <a:prstGeom prst="roundRect">
            <a:avLst>
              <a:gd name="adj" fmla="val 4869"/>
            </a:avLst>
          </a:prstGeom>
          <a:ln w="28575">
            <a:solidFill>
              <a:srgbClr val="EA516C"/>
            </a:solidFill>
          </a:ln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4A3682"/>
                </a:solidFill>
                <a:latin typeface="+mn-lt"/>
              </a:rPr>
              <a:t>Arrow Slits</a:t>
            </a:r>
          </a:p>
        </p:txBody>
      </p:sp>
      <p:sp>
        <p:nvSpPr>
          <p:cNvPr id="2" name="Rounded Rectangle 1"/>
          <p:cNvSpPr/>
          <p:nvPr/>
        </p:nvSpPr>
        <p:spPr>
          <a:xfrm>
            <a:off x="755651" y="1473202"/>
            <a:ext cx="7632699" cy="1333372"/>
          </a:xfrm>
          <a:prstGeom prst="roundRect">
            <a:avLst>
              <a:gd name="adj" fmla="val 11293"/>
            </a:avLst>
          </a:prstGeom>
          <a:solidFill>
            <a:srgbClr val="4A36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/>
          <a:lstStyle/>
          <a:p>
            <a:r>
              <a:rPr lang="en-GB" dirty="0"/>
              <a:t>Some castles also had </a:t>
            </a:r>
            <a:r>
              <a:rPr lang="en-GB" b="1" dirty="0"/>
              <a:t>arrow slits</a:t>
            </a:r>
            <a:r>
              <a:rPr lang="en-GB" dirty="0"/>
              <a:t>. </a:t>
            </a:r>
          </a:p>
          <a:p>
            <a:endParaRPr lang="en-GB" dirty="0"/>
          </a:p>
          <a:p>
            <a:r>
              <a:rPr lang="en-GB" dirty="0"/>
              <a:t>Soldiers could see and shoot arrows through these thin gaps in the wall, without getting shot. </a:t>
            </a:r>
          </a:p>
        </p:txBody>
      </p:sp>
      <p:grpSp>
        <p:nvGrpSpPr>
          <p:cNvPr id="6" name="Group 5"/>
          <p:cNvGrpSpPr/>
          <p:nvPr/>
        </p:nvGrpSpPr>
        <p:grpSpPr>
          <a:xfrm>
            <a:off x="755651" y="5418027"/>
            <a:ext cx="4115114" cy="674798"/>
            <a:chOff x="755651" y="5418027"/>
            <a:chExt cx="4115114" cy="674798"/>
          </a:xfrm>
          <a:solidFill>
            <a:srgbClr val="EA516C"/>
          </a:solidFill>
        </p:grpSpPr>
        <p:sp>
          <p:nvSpPr>
            <p:cNvPr id="7" name="Oval 6"/>
            <p:cNvSpPr/>
            <p:nvPr/>
          </p:nvSpPr>
          <p:spPr>
            <a:xfrm>
              <a:off x="755651" y="5418027"/>
              <a:ext cx="674798" cy="674798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4800" b="1" dirty="0"/>
                <a:t>?</a:t>
              </a:r>
            </a:p>
          </p:txBody>
        </p:sp>
        <p:sp>
          <p:nvSpPr>
            <p:cNvPr id="8" name="Rounded Rectangle 7"/>
            <p:cNvSpPr/>
            <p:nvPr/>
          </p:nvSpPr>
          <p:spPr>
            <a:xfrm>
              <a:off x="1493823" y="5488318"/>
              <a:ext cx="3376942" cy="534217"/>
            </a:xfrm>
            <a:prstGeom prst="roundRect">
              <a:avLst>
                <a:gd name="adj" fmla="val 5000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8000" tIns="108000" rIns="108000" bIns="108000" rtlCol="0" anchor="ctr"/>
            <a:lstStyle/>
            <a:p>
              <a:r>
                <a:rPr lang="en-GB" dirty="0"/>
                <a:t>Can you spot the arrow slits?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2383696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4A3682"/>
                </a:solidFill>
                <a:latin typeface="+mn-lt"/>
              </a:rPr>
              <a:t>Drawbridge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15824" y="1473201"/>
            <a:ext cx="3469743" cy="4626324"/>
          </a:xfrm>
          <a:prstGeom prst="roundRect">
            <a:avLst>
              <a:gd name="adj" fmla="val 4869"/>
            </a:avLst>
          </a:prstGeom>
          <a:ln w="28575">
            <a:solidFill>
              <a:srgbClr val="EA516C"/>
            </a:solidFill>
          </a:ln>
        </p:spPr>
      </p:pic>
      <p:sp>
        <p:nvSpPr>
          <p:cNvPr id="6" name="Rounded Rectangle 5"/>
          <p:cNvSpPr/>
          <p:nvPr/>
        </p:nvSpPr>
        <p:spPr>
          <a:xfrm>
            <a:off x="755649" y="2437851"/>
            <a:ext cx="3906885" cy="2663824"/>
          </a:xfrm>
          <a:prstGeom prst="roundRect">
            <a:avLst>
              <a:gd name="adj" fmla="val 4479"/>
            </a:avLst>
          </a:prstGeom>
          <a:solidFill>
            <a:srgbClr val="4A36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/>
          <a:lstStyle/>
          <a:p>
            <a:r>
              <a:rPr lang="en-GB" dirty="0"/>
              <a:t>Lots of castles had a bridge over the moat, that led to the entrance.</a:t>
            </a:r>
          </a:p>
          <a:p>
            <a:endParaRPr lang="en-GB" dirty="0"/>
          </a:p>
          <a:p>
            <a:r>
              <a:rPr lang="en-GB" dirty="0"/>
              <a:t>The </a:t>
            </a:r>
            <a:r>
              <a:rPr lang="en-GB" b="1" dirty="0"/>
              <a:t>drawbridge</a:t>
            </a:r>
            <a:r>
              <a:rPr lang="en-GB" dirty="0"/>
              <a:t> could be pulled up to stop enemies from getting across the water and reaching the castle.</a:t>
            </a:r>
          </a:p>
        </p:txBody>
      </p:sp>
    </p:spTree>
    <p:extLst>
      <p:ext uri="{BB962C8B-B14F-4D97-AF65-F5344CB8AC3E}">
        <p14:creationId xmlns:p14="http://schemas.microsoft.com/office/powerpoint/2010/main" val="7749064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608964" y="1473201"/>
            <a:ext cx="3349032" cy="4656138"/>
          </a:xfrm>
          <a:prstGeom prst="roundRect">
            <a:avLst>
              <a:gd name="adj" fmla="val 4869"/>
            </a:avLst>
          </a:prstGeom>
          <a:ln w="28575">
            <a:solidFill>
              <a:srgbClr val="EA516C"/>
            </a:solidFill>
          </a:ln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4A3682"/>
                </a:solidFill>
                <a:latin typeface="+mn-lt"/>
              </a:rPr>
              <a:t>Portcullis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755650" y="1934928"/>
            <a:ext cx="4178489" cy="3270815"/>
          </a:xfrm>
          <a:prstGeom prst="roundRect">
            <a:avLst>
              <a:gd name="adj" fmla="val 4479"/>
            </a:avLst>
          </a:prstGeom>
          <a:solidFill>
            <a:srgbClr val="4A36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/>
          <a:lstStyle/>
          <a:p>
            <a:r>
              <a:rPr lang="en-GB" dirty="0"/>
              <a:t>At the entrance to the castle, there was a </a:t>
            </a:r>
            <a:r>
              <a:rPr lang="en-GB" b="1" dirty="0"/>
              <a:t>portcullis</a:t>
            </a:r>
            <a:r>
              <a:rPr lang="en-GB" dirty="0"/>
              <a:t> covering the door.</a:t>
            </a:r>
          </a:p>
          <a:p>
            <a:endParaRPr lang="en-GB" dirty="0"/>
          </a:p>
          <a:p>
            <a:r>
              <a:rPr lang="en-GB" dirty="0"/>
              <a:t>This was made of metal or wood.</a:t>
            </a:r>
          </a:p>
          <a:p>
            <a:endParaRPr lang="en-GB" dirty="0"/>
          </a:p>
          <a:p>
            <a:r>
              <a:rPr lang="en-GB" dirty="0"/>
              <a:t>It was there to protect the door from being set on fire or being bashed in by enemies.</a:t>
            </a:r>
          </a:p>
          <a:p>
            <a:endParaRPr lang="en-GB" dirty="0"/>
          </a:p>
          <a:p>
            <a:r>
              <a:rPr lang="en-GB" dirty="0"/>
              <a:t>It could be lifted to let people in or out of the castle.</a:t>
            </a:r>
          </a:p>
        </p:txBody>
      </p:sp>
      <p:sp>
        <p:nvSpPr>
          <p:cNvPr id="5" name="TextBox 21"/>
          <p:cNvSpPr txBox="1">
            <a:spLocks noChangeArrowheads="1"/>
          </p:cNvSpPr>
          <p:nvPr/>
        </p:nvSpPr>
        <p:spPr bwMode="auto">
          <a:xfrm>
            <a:off x="2789545" y="6245477"/>
            <a:ext cx="3564910" cy="9757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ctr" anchorCtr="1">
            <a:no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sz="500" dirty="0"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rPr>
              <a:t>“</a:t>
            </a:r>
            <a:r>
              <a:rPr lang="en-GB" altLang="en-US" sz="500" b="1" dirty="0"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  <a:hlinkClick r:id="rId3"/>
              </a:rPr>
              <a:t>Bodiam Castle portcullis and machicolations</a:t>
            </a:r>
            <a:r>
              <a:rPr lang="en-GB" altLang="en-US" sz="500" dirty="0"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rPr>
              <a:t>” by [</a:t>
            </a:r>
            <a:r>
              <a:rPr lang="en-GB" altLang="en-US" sz="500" b="1" dirty="0" err="1"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rPr>
              <a:t>exfordy</a:t>
            </a:r>
            <a:r>
              <a:rPr lang="en-GB" altLang="en-US" sz="500" dirty="0"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rPr>
              <a:t>] is licensed under </a:t>
            </a:r>
            <a:r>
              <a:rPr lang="en-GB" altLang="en-US" sz="500" b="1" dirty="0"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  <a:hlinkClick r:id="rId4"/>
              </a:rPr>
              <a:t>CC BY 2.0</a:t>
            </a:r>
            <a:endParaRPr lang="en-GB" altLang="en-US" sz="500" b="1" dirty="0">
              <a:latin typeface="Roboto" panose="02000000000000000000" pitchFamily="2" charset="0"/>
              <a:ea typeface="Roboto" panose="02000000000000000000" pitchFamily="2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861291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17925" y="2743200"/>
            <a:ext cx="4273549" cy="2849032"/>
          </a:xfrm>
          <a:prstGeom prst="roundRect">
            <a:avLst>
              <a:gd name="adj" fmla="val 4869"/>
            </a:avLst>
          </a:prstGeom>
          <a:ln w="28575">
            <a:solidFill>
              <a:srgbClr val="EA516C"/>
            </a:solidFill>
          </a:ln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29262" y="2721985"/>
            <a:ext cx="2314037" cy="3394353"/>
          </a:xfrm>
          <a:prstGeom prst="roundRect">
            <a:avLst>
              <a:gd name="adj" fmla="val 4869"/>
            </a:avLst>
          </a:prstGeom>
          <a:ln w="28575">
            <a:solidFill>
              <a:srgbClr val="EA516C"/>
            </a:solidFill>
          </a:ln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4A3682"/>
                </a:solidFill>
                <a:latin typeface="+mn-lt"/>
              </a:rPr>
              <a:t>Door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755650" y="1473201"/>
            <a:ext cx="7618805" cy="1487282"/>
          </a:xfrm>
          <a:prstGeom prst="roundRect">
            <a:avLst>
              <a:gd name="adj" fmla="val 8754"/>
            </a:avLst>
          </a:prstGeom>
          <a:solidFill>
            <a:srgbClr val="4A36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/>
          <a:lstStyle/>
          <a:p>
            <a:r>
              <a:rPr lang="en-GB" dirty="0"/>
              <a:t>The entrance to the castle was protected by a thick, iron-studded wooden door.</a:t>
            </a:r>
          </a:p>
          <a:p>
            <a:endParaRPr lang="en-GB" dirty="0"/>
          </a:p>
          <a:p>
            <a:r>
              <a:rPr lang="en-GB" dirty="0"/>
              <a:t>It was big and strong so that enemies could not break the door down and enter the castle.</a:t>
            </a:r>
          </a:p>
        </p:txBody>
      </p:sp>
    </p:spTree>
    <p:extLst>
      <p:ext uri="{BB962C8B-B14F-4D97-AF65-F5344CB8AC3E}">
        <p14:creationId xmlns:p14="http://schemas.microsoft.com/office/powerpoint/2010/main" val="20576896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229261" y="1735139"/>
            <a:ext cx="6757235" cy="4394199"/>
          </a:xfrm>
          <a:prstGeom prst="roundRect">
            <a:avLst>
              <a:gd name="adj" fmla="val 4869"/>
            </a:avLst>
          </a:prstGeom>
          <a:ln w="28575">
            <a:solidFill>
              <a:srgbClr val="EA516C"/>
            </a:solidFill>
          </a:ln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4A3682"/>
                </a:solidFill>
                <a:latin typeface="+mn-lt"/>
              </a:rPr>
              <a:t>Bailey</a:t>
            </a:r>
          </a:p>
        </p:txBody>
      </p:sp>
      <p:sp>
        <p:nvSpPr>
          <p:cNvPr id="2" name="Rounded Rectangle 1"/>
          <p:cNvSpPr/>
          <p:nvPr/>
        </p:nvSpPr>
        <p:spPr>
          <a:xfrm>
            <a:off x="755650" y="1396184"/>
            <a:ext cx="4486305" cy="642638"/>
          </a:xfrm>
          <a:prstGeom prst="roundRect">
            <a:avLst>
              <a:gd name="adj" fmla="val 20272"/>
            </a:avLst>
          </a:prstGeom>
          <a:solidFill>
            <a:srgbClr val="4A36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/>
          <a:lstStyle/>
          <a:p>
            <a:r>
              <a:rPr lang="en-GB" dirty="0"/>
              <a:t>Inside the castles walls was the </a:t>
            </a:r>
            <a:r>
              <a:rPr lang="en-GB" b="1" dirty="0"/>
              <a:t>bailey</a:t>
            </a:r>
            <a:r>
              <a:rPr lang="en-GB" dirty="0"/>
              <a:t> – the area where people lived and worked.</a:t>
            </a:r>
          </a:p>
        </p:txBody>
      </p:sp>
      <p:grpSp>
        <p:nvGrpSpPr>
          <p:cNvPr id="12" name="Group 11"/>
          <p:cNvGrpSpPr/>
          <p:nvPr/>
        </p:nvGrpSpPr>
        <p:grpSpPr>
          <a:xfrm>
            <a:off x="755650" y="2736820"/>
            <a:ext cx="3702050" cy="567892"/>
            <a:chOff x="755650" y="2736820"/>
            <a:chExt cx="3702050" cy="567892"/>
          </a:xfrm>
        </p:grpSpPr>
        <p:sp>
          <p:nvSpPr>
            <p:cNvPr id="9" name="Rounded Rectangle 8"/>
            <p:cNvSpPr/>
            <p:nvPr/>
          </p:nvSpPr>
          <p:spPr>
            <a:xfrm>
              <a:off x="755650" y="2736820"/>
              <a:ext cx="1572583" cy="427493"/>
            </a:xfrm>
            <a:prstGeom prst="roundRect">
              <a:avLst>
                <a:gd name="adj" fmla="val 50000"/>
              </a:avLst>
            </a:prstGeom>
            <a:solidFill>
              <a:srgbClr val="EA516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8000" tIns="108000" rIns="108000" bIns="108000" rtlCol="0" anchor="ctr"/>
            <a:lstStyle/>
            <a:p>
              <a:pPr algn="ctr"/>
              <a:r>
                <a:rPr lang="en-GB" b="1" dirty="0"/>
                <a:t>bailey</a:t>
              </a:r>
              <a:endParaRPr lang="en-GB" dirty="0"/>
            </a:p>
          </p:txBody>
        </p:sp>
        <p:cxnSp>
          <p:nvCxnSpPr>
            <p:cNvPr id="4" name="Straight Arrow Connector 3"/>
            <p:cNvCxnSpPr/>
            <p:nvPr/>
          </p:nvCxnSpPr>
          <p:spPr>
            <a:xfrm>
              <a:off x="2286000" y="2956111"/>
              <a:ext cx="2171700" cy="348601"/>
            </a:xfrm>
            <a:prstGeom prst="straightConnector1">
              <a:avLst/>
            </a:prstGeom>
            <a:ln w="76200">
              <a:solidFill>
                <a:srgbClr val="EA516C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" name="Group 10"/>
          <p:cNvGrpSpPr/>
          <p:nvPr/>
        </p:nvGrpSpPr>
        <p:grpSpPr>
          <a:xfrm>
            <a:off x="6143625" y="4427932"/>
            <a:ext cx="2244725" cy="427493"/>
            <a:chOff x="6143625" y="4427932"/>
            <a:chExt cx="2244725" cy="427493"/>
          </a:xfrm>
        </p:grpSpPr>
        <p:sp>
          <p:nvSpPr>
            <p:cNvPr id="8" name="Rounded Rectangle 7"/>
            <p:cNvSpPr/>
            <p:nvPr/>
          </p:nvSpPr>
          <p:spPr>
            <a:xfrm>
              <a:off x="6815767" y="4427932"/>
              <a:ext cx="1572583" cy="427493"/>
            </a:xfrm>
            <a:prstGeom prst="roundRect">
              <a:avLst>
                <a:gd name="adj" fmla="val 50000"/>
              </a:avLst>
            </a:prstGeom>
            <a:solidFill>
              <a:srgbClr val="EA516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8000" tIns="108000" rIns="108000" bIns="108000" rtlCol="0" anchor="ctr"/>
            <a:lstStyle/>
            <a:p>
              <a:pPr algn="ctr"/>
              <a:r>
                <a:rPr lang="en-GB" b="1" dirty="0"/>
                <a:t>castle wall</a:t>
              </a:r>
            </a:p>
          </p:txBody>
        </p:sp>
        <p:cxnSp>
          <p:nvCxnSpPr>
            <p:cNvPr id="10" name="Straight Arrow Connector 9"/>
            <p:cNvCxnSpPr/>
            <p:nvPr/>
          </p:nvCxnSpPr>
          <p:spPr>
            <a:xfrm flipH="1" flipV="1">
              <a:off x="6143625" y="4446983"/>
              <a:ext cx="790575" cy="194695"/>
            </a:xfrm>
            <a:prstGeom prst="straightConnector1">
              <a:avLst/>
            </a:prstGeom>
            <a:ln w="76200">
              <a:solidFill>
                <a:srgbClr val="EA516C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803743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61133" y="2200807"/>
            <a:ext cx="4927217" cy="3272555"/>
          </a:xfrm>
          <a:prstGeom prst="roundRect">
            <a:avLst>
              <a:gd name="adj" fmla="val 4869"/>
            </a:avLst>
          </a:prstGeom>
          <a:ln w="28575">
            <a:solidFill>
              <a:srgbClr val="EA516C"/>
            </a:solidFill>
          </a:ln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4A3682"/>
                </a:solidFill>
                <a:latin typeface="+mn-lt"/>
              </a:rPr>
              <a:t>Keep</a:t>
            </a:r>
          </a:p>
        </p:txBody>
      </p:sp>
      <p:sp>
        <p:nvSpPr>
          <p:cNvPr id="2" name="Rounded Rectangle 1"/>
          <p:cNvSpPr/>
          <p:nvPr/>
        </p:nvSpPr>
        <p:spPr>
          <a:xfrm>
            <a:off x="740157" y="1473201"/>
            <a:ext cx="2907917" cy="4619623"/>
          </a:xfrm>
          <a:prstGeom prst="roundRect">
            <a:avLst>
              <a:gd name="adj" fmla="val 7194"/>
            </a:avLst>
          </a:prstGeom>
          <a:solidFill>
            <a:srgbClr val="4A36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/>
          <a:lstStyle/>
          <a:p>
            <a:r>
              <a:rPr lang="en-GB" dirty="0"/>
              <a:t>Inside the castle walls was also the </a:t>
            </a:r>
            <a:r>
              <a:rPr lang="en-GB" b="1" dirty="0"/>
              <a:t>keep</a:t>
            </a:r>
            <a:r>
              <a:rPr lang="en-GB" dirty="0"/>
              <a:t>. </a:t>
            </a:r>
          </a:p>
          <a:p>
            <a:endParaRPr lang="en-GB" dirty="0"/>
          </a:p>
          <a:p>
            <a:r>
              <a:rPr lang="en-GB" dirty="0"/>
              <a:t>The keep was the safest part of the castle. The kings, queens or lords could hide here when the castle was in danger.</a:t>
            </a:r>
          </a:p>
          <a:p>
            <a:endParaRPr lang="en-GB" dirty="0"/>
          </a:p>
          <a:p>
            <a:r>
              <a:rPr lang="en-GB" dirty="0"/>
              <a:t>In some castles, the keep was built on a special mound called a </a:t>
            </a:r>
            <a:r>
              <a:rPr lang="en-GB" b="1" dirty="0"/>
              <a:t>motte</a:t>
            </a:r>
            <a:r>
              <a:rPr lang="en-GB" dirty="0"/>
              <a:t>.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6369050" y="1996585"/>
            <a:ext cx="1572583" cy="2189348"/>
            <a:chOff x="6369050" y="1996585"/>
            <a:chExt cx="1572583" cy="2189348"/>
          </a:xfrm>
        </p:grpSpPr>
        <p:cxnSp>
          <p:nvCxnSpPr>
            <p:cNvPr id="11" name="Straight Arrow Connector 10"/>
            <p:cNvCxnSpPr/>
            <p:nvPr/>
          </p:nvCxnSpPr>
          <p:spPr>
            <a:xfrm flipH="1">
              <a:off x="7343773" y="2366175"/>
              <a:ext cx="38102" cy="1819758"/>
            </a:xfrm>
            <a:prstGeom prst="straightConnector1">
              <a:avLst/>
            </a:prstGeom>
            <a:ln w="76200">
              <a:solidFill>
                <a:srgbClr val="EA516C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" name="Rounded Rectangle 7"/>
            <p:cNvSpPr/>
            <p:nvPr/>
          </p:nvSpPr>
          <p:spPr>
            <a:xfrm>
              <a:off x="6369050" y="1996585"/>
              <a:ext cx="1572583" cy="427493"/>
            </a:xfrm>
            <a:prstGeom prst="roundRect">
              <a:avLst>
                <a:gd name="adj" fmla="val 50000"/>
              </a:avLst>
            </a:prstGeom>
            <a:solidFill>
              <a:srgbClr val="EA516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8000" tIns="108000" rIns="108000" bIns="108000" rtlCol="0" anchor="ctr"/>
            <a:lstStyle/>
            <a:p>
              <a:pPr algn="ctr"/>
              <a:r>
                <a:rPr lang="en-GB" b="1" dirty="0"/>
                <a:t>castle wall</a:t>
              </a:r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5276411" y="4670356"/>
            <a:ext cx="1572583" cy="1016752"/>
            <a:chOff x="5276411" y="4670356"/>
            <a:chExt cx="1572583" cy="1016752"/>
          </a:xfrm>
        </p:grpSpPr>
        <p:cxnSp>
          <p:nvCxnSpPr>
            <p:cNvPr id="12" name="Straight Arrow Connector 11"/>
            <p:cNvCxnSpPr/>
            <p:nvPr/>
          </p:nvCxnSpPr>
          <p:spPr>
            <a:xfrm flipH="1" flipV="1">
              <a:off x="5378487" y="4670356"/>
              <a:ext cx="377867" cy="803004"/>
            </a:xfrm>
            <a:prstGeom prst="straightConnector1">
              <a:avLst/>
            </a:prstGeom>
            <a:ln w="76200">
              <a:solidFill>
                <a:srgbClr val="EA516C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" name="Rounded Rectangle 8"/>
            <p:cNvSpPr/>
            <p:nvPr/>
          </p:nvSpPr>
          <p:spPr>
            <a:xfrm>
              <a:off x="5276411" y="5259615"/>
              <a:ext cx="1572583" cy="427493"/>
            </a:xfrm>
            <a:prstGeom prst="roundRect">
              <a:avLst>
                <a:gd name="adj" fmla="val 50000"/>
              </a:avLst>
            </a:prstGeom>
            <a:solidFill>
              <a:srgbClr val="EA516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8000" tIns="108000" rIns="108000" bIns="108000" rtlCol="0" anchor="ctr"/>
            <a:lstStyle/>
            <a:p>
              <a:pPr algn="ctr"/>
              <a:r>
                <a:rPr lang="en-GB" b="1" dirty="0"/>
                <a:t>motte</a:t>
              </a:r>
              <a:endParaRPr lang="en-GB" dirty="0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183771" y="1987059"/>
            <a:ext cx="1572583" cy="1478949"/>
            <a:chOff x="4183771" y="1987059"/>
            <a:chExt cx="1572583" cy="1478949"/>
          </a:xfrm>
        </p:grpSpPr>
        <p:cxnSp>
          <p:nvCxnSpPr>
            <p:cNvPr id="10" name="Straight Arrow Connector 9"/>
            <p:cNvCxnSpPr/>
            <p:nvPr/>
          </p:nvCxnSpPr>
          <p:spPr>
            <a:xfrm>
              <a:off x="5076823" y="2404275"/>
              <a:ext cx="0" cy="1061733"/>
            </a:xfrm>
            <a:prstGeom prst="straightConnector1">
              <a:avLst/>
            </a:prstGeom>
            <a:ln w="76200">
              <a:solidFill>
                <a:srgbClr val="EA516C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" name="Rounded Rectangle 5"/>
            <p:cNvSpPr/>
            <p:nvPr/>
          </p:nvSpPr>
          <p:spPr>
            <a:xfrm>
              <a:off x="4183771" y="1987059"/>
              <a:ext cx="1572583" cy="427493"/>
            </a:xfrm>
            <a:prstGeom prst="roundRect">
              <a:avLst>
                <a:gd name="adj" fmla="val 50000"/>
              </a:avLst>
            </a:prstGeom>
            <a:solidFill>
              <a:srgbClr val="EA516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8000" tIns="108000" rIns="108000" bIns="108000" rtlCol="0" anchor="ctr"/>
            <a:lstStyle/>
            <a:p>
              <a:pPr algn="ctr"/>
              <a:r>
                <a:rPr lang="en-GB" b="1" dirty="0"/>
                <a:t>keep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7929452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19274" y="1473202"/>
            <a:ext cx="6559551" cy="4369618"/>
          </a:xfrm>
          <a:prstGeom prst="roundRect">
            <a:avLst>
              <a:gd name="adj" fmla="val 4869"/>
            </a:avLst>
          </a:prstGeom>
          <a:ln w="28575">
            <a:solidFill>
              <a:srgbClr val="EA516C"/>
            </a:solidFill>
          </a:ln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4A3682"/>
                </a:solidFill>
                <a:latin typeface="+mn-lt"/>
              </a:rPr>
              <a:t>Castles Around the World</a:t>
            </a:r>
          </a:p>
        </p:txBody>
      </p:sp>
      <p:sp>
        <p:nvSpPr>
          <p:cNvPr id="2" name="Rounded Rectangle 1"/>
          <p:cNvSpPr/>
          <p:nvPr/>
        </p:nvSpPr>
        <p:spPr>
          <a:xfrm>
            <a:off x="755652" y="3962401"/>
            <a:ext cx="3168648" cy="2166938"/>
          </a:xfrm>
          <a:prstGeom prst="roundRect">
            <a:avLst>
              <a:gd name="adj" fmla="val 7194"/>
            </a:avLst>
          </a:prstGeom>
          <a:solidFill>
            <a:srgbClr val="4A36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/>
          <a:lstStyle/>
          <a:p>
            <a:r>
              <a:rPr lang="en-GB" spc="-20" dirty="0"/>
              <a:t>Lots of different castles were built in different countries around the world.</a:t>
            </a:r>
          </a:p>
          <a:p>
            <a:endParaRPr lang="en-GB" dirty="0"/>
          </a:p>
          <a:p>
            <a:r>
              <a:rPr lang="en-GB" dirty="0"/>
              <a:t>There are lots of different styles of castle. </a:t>
            </a:r>
          </a:p>
        </p:txBody>
      </p:sp>
    </p:spTree>
    <p:extLst>
      <p:ext uri="{BB962C8B-B14F-4D97-AF65-F5344CB8AC3E}">
        <p14:creationId xmlns:p14="http://schemas.microsoft.com/office/powerpoint/2010/main" val="95899267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 err="1">
                <a:solidFill>
                  <a:srgbClr val="4A3682"/>
                </a:solidFill>
              </a:rPr>
              <a:t>Neuschwanstein</a:t>
            </a:r>
            <a:r>
              <a:rPr lang="en-GB" sz="3600" dirty="0">
                <a:solidFill>
                  <a:srgbClr val="4A3682"/>
                </a:solidFill>
              </a:rPr>
              <a:t>, Germany</a:t>
            </a:r>
            <a:endParaRPr lang="en-GB" sz="3600" dirty="0">
              <a:solidFill>
                <a:srgbClr val="4A3682"/>
              </a:solidFill>
              <a:latin typeface="+mn-lt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5132" y="1473201"/>
            <a:ext cx="6984205" cy="4656137"/>
          </a:xfrm>
          <a:prstGeom prst="roundRect">
            <a:avLst>
              <a:gd name="adj" fmla="val 4869"/>
            </a:avLst>
          </a:prstGeom>
          <a:ln w="28575">
            <a:solidFill>
              <a:srgbClr val="EA516C"/>
            </a:solidFill>
          </a:ln>
        </p:spPr>
      </p:pic>
    </p:spTree>
    <p:extLst>
      <p:ext uri="{BB962C8B-B14F-4D97-AF65-F5344CB8AC3E}">
        <p14:creationId xmlns:p14="http://schemas.microsoft.com/office/powerpoint/2010/main" val="353001646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 err="1">
                <a:solidFill>
                  <a:srgbClr val="4A3682"/>
                </a:solidFill>
              </a:rPr>
              <a:t>Eilean</a:t>
            </a:r>
            <a:r>
              <a:rPr lang="en-GB" sz="3600" dirty="0">
                <a:solidFill>
                  <a:srgbClr val="4A3682"/>
                </a:solidFill>
              </a:rPr>
              <a:t> </a:t>
            </a:r>
            <a:r>
              <a:rPr lang="en-GB" sz="3600" dirty="0" err="1">
                <a:solidFill>
                  <a:srgbClr val="4A3682"/>
                </a:solidFill>
              </a:rPr>
              <a:t>Donan</a:t>
            </a:r>
            <a:r>
              <a:rPr lang="en-GB" sz="3600" dirty="0">
                <a:solidFill>
                  <a:srgbClr val="4A3682"/>
                </a:solidFill>
              </a:rPr>
              <a:t> Castle, Scotland</a:t>
            </a:r>
            <a:endParaRPr lang="en-GB" sz="3600" dirty="0">
              <a:solidFill>
                <a:srgbClr val="4A3682"/>
              </a:solidFill>
              <a:latin typeface="+mn-lt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98631" y="1473201"/>
            <a:ext cx="6337207" cy="4656137"/>
          </a:xfrm>
          <a:prstGeom prst="roundRect">
            <a:avLst>
              <a:gd name="adj" fmla="val 4869"/>
            </a:avLst>
          </a:prstGeom>
          <a:ln w="28575">
            <a:solidFill>
              <a:srgbClr val="EA516C"/>
            </a:solidFill>
          </a:ln>
        </p:spPr>
      </p:pic>
    </p:spTree>
    <p:extLst>
      <p:ext uri="{BB962C8B-B14F-4D97-AF65-F5344CB8AC3E}">
        <p14:creationId xmlns:p14="http://schemas.microsoft.com/office/powerpoint/2010/main" val="178156604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 err="1">
                <a:solidFill>
                  <a:srgbClr val="4A3682"/>
                </a:solidFill>
              </a:rPr>
              <a:t>Scaligero</a:t>
            </a:r>
            <a:r>
              <a:rPr lang="en-GB" sz="3600" dirty="0">
                <a:solidFill>
                  <a:srgbClr val="4A3682"/>
                </a:solidFill>
              </a:rPr>
              <a:t> Castle, Italy</a:t>
            </a:r>
            <a:endParaRPr lang="en-GB" sz="3600" dirty="0">
              <a:solidFill>
                <a:srgbClr val="4A3682"/>
              </a:solidFill>
              <a:latin typeface="+mn-lt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2791" y="1473201"/>
            <a:ext cx="6868886" cy="4656137"/>
          </a:xfrm>
          <a:prstGeom prst="roundRect">
            <a:avLst>
              <a:gd name="adj" fmla="val 4869"/>
            </a:avLst>
          </a:prstGeom>
          <a:ln w="28575">
            <a:solidFill>
              <a:srgbClr val="EA516C"/>
            </a:solidFill>
          </a:ln>
        </p:spPr>
      </p:pic>
    </p:spTree>
    <p:extLst>
      <p:ext uri="{BB962C8B-B14F-4D97-AF65-F5344CB8AC3E}">
        <p14:creationId xmlns:p14="http://schemas.microsoft.com/office/powerpoint/2010/main" val="58593495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4A3682"/>
                </a:solidFill>
              </a:rPr>
              <a:t>Alnwick Castle, England</a:t>
            </a:r>
            <a:endParaRPr lang="en-GB" sz="3600" dirty="0">
              <a:solidFill>
                <a:srgbClr val="4A3682"/>
              </a:solidFill>
              <a:latin typeface="+mn-lt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63143" y="1473201"/>
            <a:ext cx="6208182" cy="4656137"/>
          </a:xfrm>
          <a:prstGeom prst="roundRect">
            <a:avLst>
              <a:gd name="adj" fmla="val 4869"/>
            </a:avLst>
          </a:prstGeom>
          <a:ln w="28575">
            <a:solidFill>
              <a:srgbClr val="EA516C"/>
            </a:solidFill>
          </a:ln>
        </p:spPr>
      </p:pic>
    </p:spTree>
    <p:extLst>
      <p:ext uri="{BB962C8B-B14F-4D97-AF65-F5344CB8AC3E}">
        <p14:creationId xmlns:p14="http://schemas.microsoft.com/office/powerpoint/2010/main" val="112069814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 err="1">
                <a:solidFill>
                  <a:srgbClr val="4A3682"/>
                </a:solidFill>
              </a:rPr>
              <a:t>Švihov</a:t>
            </a:r>
            <a:r>
              <a:rPr lang="en-GB" sz="3600" dirty="0">
                <a:solidFill>
                  <a:srgbClr val="4A3682"/>
                </a:solidFill>
              </a:rPr>
              <a:t> Castle, </a:t>
            </a:r>
            <a:r>
              <a:rPr lang="en-GB" sz="3600" dirty="0" err="1">
                <a:solidFill>
                  <a:srgbClr val="4A3682"/>
                </a:solidFill>
              </a:rPr>
              <a:t>Czechia</a:t>
            </a:r>
            <a:endParaRPr lang="en-GB" sz="3600" dirty="0">
              <a:solidFill>
                <a:srgbClr val="4A3682"/>
              </a:solidFill>
              <a:latin typeface="+mn-lt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9068" y="1701852"/>
            <a:ext cx="7629282" cy="4024792"/>
          </a:xfrm>
          <a:prstGeom prst="roundRect">
            <a:avLst>
              <a:gd name="adj" fmla="val 4869"/>
            </a:avLst>
          </a:prstGeom>
          <a:ln w="28575">
            <a:solidFill>
              <a:srgbClr val="EA516C"/>
            </a:solidFill>
          </a:ln>
        </p:spPr>
      </p:pic>
    </p:spTree>
    <p:extLst>
      <p:ext uri="{BB962C8B-B14F-4D97-AF65-F5344CB8AC3E}">
        <p14:creationId xmlns:p14="http://schemas.microsoft.com/office/powerpoint/2010/main" val="267407294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 err="1">
                <a:solidFill>
                  <a:srgbClr val="4A3682"/>
                </a:solidFill>
              </a:rPr>
              <a:t>Bobolice</a:t>
            </a:r>
            <a:r>
              <a:rPr lang="en-GB" sz="3600" dirty="0">
                <a:solidFill>
                  <a:srgbClr val="4A3682"/>
                </a:solidFill>
              </a:rPr>
              <a:t> Castle, Poland</a:t>
            </a:r>
            <a:endParaRPr lang="en-GB" sz="3600" dirty="0">
              <a:solidFill>
                <a:srgbClr val="4A3682"/>
              </a:solidFill>
              <a:latin typeface="+mn-lt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5714" y="1473201"/>
            <a:ext cx="6983041" cy="4656137"/>
          </a:xfrm>
          <a:prstGeom prst="roundRect">
            <a:avLst>
              <a:gd name="adj" fmla="val 4869"/>
            </a:avLst>
          </a:prstGeom>
          <a:ln w="28575">
            <a:solidFill>
              <a:srgbClr val="EA516C"/>
            </a:solidFill>
          </a:ln>
        </p:spPr>
      </p:pic>
    </p:spTree>
    <p:extLst>
      <p:ext uri="{BB962C8B-B14F-4D97-AF65-F5344CB8AC3E}">
        <p14:creationId xmlns:p14="http://schemas.microsoft.com/office/powerpoint/2010/main" val="163889164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4A3682"/>
                </a:solidFill>
              </a:rPr>
              <a:t>Swallow’s Nest, Crimea</a:t>
            </a:r>
            <a:endParaRPr lang="en-GB" sz="3600" dirty="0">
              <a:solidFill>
                <a:srgbClr val="4A3682"/>
              </a:solidFill>
              <a:latin typeface="+mn-lt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5132" y="1473730"/>
            <a:ext cx="6984205" cy="4655078"/>
          </a:xfrm>
          <a:prstGeom prst="roundRect">
            <a:avLst>
              <a:gd name="adj" fmla="val 4869"/>
            </a:avLst>
          </a:prstGeom>
          <a:ln w="28575">
            <a:solidFill>
              <a:srgbClr val="EA516C"/>
            </a:solidFill>
          </a:ln>
        </p:spPr>
      </p:pic>
    </p:spTree>
    <p:extLst>
      <p:ext uri="{BB962C8B-B14F-4D97-AF65-F5344CB8AC3E}">
        <p14:creationId xmlns:p14="http://schemas.microsoft.com/office/powerpoint/2010/main" val="421962446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45425" y="1473201"/>
            <a:ext cx="7066179" cy="4656137"/>
          </a:xfrm>
          <a:prstGeom prst="roundRect">
            <a:avLst>
              <a:gd name="adj" fmla="val 4869"/>
            </a:avLst>
          </a:prstGeom>
          <a:ln w="28575">
            <a:solidFill>
              <a:srgbClr val="EA516C"/>
            </a:solidFill>
          </a:ln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4A3682"/>
                </a:solidFill>
              </a:rPr>
              <a:t>Would You Like to Live Here?</a:t>
            </a:r>
            <a:endParaRPr lang="en-GB" sz="3600" dirty="0">
              <a:solidFill>
                <a:srgbClr val="4A3682"/>
              </a:solidFill>
              <a:latin typeface="+mn-lt"/>
            </a:endParaRPr>
          </a:p>
        </p:txBody>
      </p:sp>
      <p:grpSp>
        <p:nvGrpSpPr>
          <p:cNvPr id="3" name="Group 2"/>
          <p:cNvGrpSpPr/>
          <p:nvPr/>
        </p:nvGrpSpPr>
        <p:grpSpPr>
          <a:xfrm>
            <a:off x="3183855" y="5303727"/>
            <a:ext cx="5210583" cy="674798"/>
            <a:chOff x="755651" y="5418027"/>
            <a:chExt cx="5210583" cy="674798"/>
          </a:xfrm>
        </p:grpSpPr>
        <p:sp>
          <p:nvSpPr>
            <p:cNvPr id="4" name="Oval 3"/>
            <p:cNvSpPr/>
            <p:nvPr/>
          </p:nvSpPr>
          <p:spPr>
            <a:xfrm>
              <a:off x="755651" y="5418027"/>
              <a:ext cx="674798" cy="674798"/>
            </a:xfrm>
            <a:prstGeom prst="ellipse">
              <a:avLst/>
            </a:prstGeom>
            <a:solidFill>
              <a:srgbClr val="EA516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4800" b="1" dirty="0"/>
                <a:t>?</a:t>
              </a:r>
            </a:p>
          </p:txBody>
        </p:sp>
        <p:sp>
          <p:nvSpPr>
            <p:cNvPr id="5" name="Rounded Rectangle 4"/>
            <p:cNvSpPr/>
            <p:nvPr/>
          </p:nvSpPr>
          <p:spPr>
            <a:xfrm>
              <a:off x="1493822" y="5488318"/>
              <a:ext cx="4472412" cy="534217"/>
            </a:xfrm>
            <a:prstGeom prst="roundRect">
              <a:avLst>
                <a:gd name="adj" fmla="val 50000"/>
              </a:avLst>
            </a:prstGeom>
            <a:solidFill>
              <a:srgbClr val="EA516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8000" tIns="108000" rIns="108000" bIns="108000" rtlCol="0" anchor="ctr"/>
            <a:lstStyle/>
            <a:p>
              <a:r>
                <a:rPr lang="en-GB" dirty="0"/>
                <a:t>Would you like to live in a castle? Why?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648332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Template.potx" id="{F2D9965A-8C68-4F5E-A2B5-CF7E0DDA752E}" vid="{78487116-FFC1-4A12-BB7A-4083D6069C8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355</TotalTime>
  <Words>714</Words>
  <Application>Microsoft Office PowerPoint</Application>
  <PresentationFormat>On-screen Show (4:3)</PresentationFormat>
  <Paragraphs>102</Paragraphs>
  <Slides>26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31" baseType="lpstr">
      <vt:lpstr>Arial</vt:lpstr>
      <vt:lpstr>Roboto</vt:lpstr>
      <vt:lpstr>Calibri</vt:lpstr>
      <vt:lpstr>Twinkl</vt:lpstr>
      <vt:lpstr>Office Theme</vt:lpstr>
      <vt:lpstr>PowerPoint Presentation</vt:lpstr>
      <vt:lpstr>What Is a Castle?</vt:lpstr>
      <vt:lpstr>Castles</vt:lpstr>
      <vt:lpstr>Location</vt:lpstr>
      <vt:lpstr>Moat</vt:lpstr>
      <vt:lpstr>Design</vt:lpstr>
      <vt:lpstr>High Walls</vt:lpstr>
      <vt:lpstr>Turrets</vt:lpstr>
      <vt:lpstr>Battlements</vt:lpstr>
      <vt:lpstr>Battlements</vt:lpstr>
      <vt:lpstr>Arrow Slits</vt:lpstr>
      <vt:lpstr>Drawbridge</vt:lpstr>
      <vt:lpstr>Portcullis</vt:lpstr>
      <vt:lpstr>Door</vt:lpstr>
      <vt:lpstr>Bailey</vt:lpstr>
      <vt:lpstr>Keep</vt:lpstr>
      <vt:lpstr>Castles Around the World</vt:lpstr>
      <vt:lpstr>Neuschwanstein, Germany</vt:lpstr>
      <vt:lpstr>Eilean Donan Castle, Scotland</vt:lpstr>
      <vt:lpstr>Scaligero Castle, Italy</vt:lpstr>
      <vt:lpstr>Alnwick Castle, England</vt:lpstr>
      <vt:lpstr>Švihov Castle, Czechia</vt:lpstr>
      <vt:lpstr>Bobolice Castle, Poland</vt:lpstr>
      <vt:lpstr>Swallow’s Nest, Crimea</vt:lpstr>
      <vt:lpstr>Would You Like to Live Here?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Twinkl Twinkl</dc:creator>
  <cp:lastModifiedBy>Emma Oysten</cp:lastModifiedBy>
  <cp:revision>29</cp:revision>
  <dcterms:created xsi:type="dcterms:W3CDTF">2020-03-10T17:04:32Z</dcterms:created>
  <dcterms:modified xsi:type="dcterms:W3CDTF">2021-01-13T10:45:06Z</dcterms:modified>
</cp:coreProperties>
</file>