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  <p:embeddedFont>
      <p:font typeface="MS PGothic" panose="020B0600070205080204" pitchFamily="34" charset="-128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84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62A83"/>
    <a:srgbClr val="653B8F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 snapToGrid="0" showGuides="1">
      <p:cViewPr>
        <p:scale>
          <a:sx n="81" d="100"/>
          <a:sy n="81" d="100"/>
        </p:scale>
        <p:origin x="-876" y="-36"/>
      </p:cViewPr>
      <p:guideLst>
        <p:guide orient="horz" pos="2160"/>
        <p:guide orient="horz" pos="3974"/>
        <p:guide orient="horz" pos="346"/>
        <p:guide orient="horz" pos="482"/>
        <p:guide orient="horz" pos="3884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Who was Queen Victoria?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2321004"/>
            <a:ext cx="3337379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is one of the most famous monarchs in British history.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is so famous that a period of history is named after her: The Victorians.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4790412" y="2035351"/>
            <a:ext cx="3135086" cy="3686626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Childhood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19" y="1872020"/>
            <a:ext cx="4269195" cy="38779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born on 24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May 1819 in London.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father, Edward, Duke of Kent died in 1820, when she was only a baby.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lived in Kensington Palace with her mother, Victoria, Duchess of Kent.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didn’t go to school but had a tutor teach her at home.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could speak many languages, including German, French and Italian.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9301" y="1299952"/>
            <a:ext cx="1732654" cy="5331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743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1130120" y="2324866"/>
            <a:ext cx="4025354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Queen Victoria’s father, Edward, was the son of King George III.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After George III and his successor, George IV, Victoria’s uncle became King William IV. 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US" altLang="en-US" dirty="0">
                <a:ea typeface="ＭＳ Ｐゴシック" panose="020B0600070205080204" pitchFamily="34" charset="-128"/>
              </a:rPr>
              <a:t>William had no surviving children who could become the next king or queen after he died so Victoria became her uncle’s heir.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1268" y="2050961"/>
            <a:ext cx="2675164" cy="3320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0323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Early Reign</a:t>
            </a:r>
            <a:endParaRPr lang="en-GB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34027" y="2072316"/>
            <a:ext cx="4608830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became queen in 1837 aged 18.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Her coronation was on 28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June 1838 at Westminster Abbey. It lasted for 5 hours and was a spectacular event.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She married her cousin, Prince Albert, in 1840 and together they had nine 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Sadly, Albert died in 1861 aged just 42. Victoria was so upset by his death she wore black clothing for the rest of her life.</a:t>
            </a:r>
          </a:p>
        </p:txBody>
      </p:sp>
      <p:sp>
        <p:nvSpPr>
          <p:cNvPr id="2" name="Oval 1"/>
          <p:cNvSpPr/>
          <p:nvPr/>
        </p:nvSpPr>
        <p:spPr>
          <a:xfrm>
            <a:off x="5730240" y="1967814"/>
            <a:ext cx="2547605" cy="3755971"/>
          </a:xfrm>
          <a:prstGeom prst="ellipse">
            <a:avLst/>
          </a:prstGeom>
          <a:solidFill>
            <a:schemeClr val="bg1"/>
          </a:solidFill>
          <a:ln w="38100">
            <a:solidFill>
              <a:srgbClr val="653B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6407" y="2200036"/>
            <a:ext cx="1052688" cy="32392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49148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Children</a:t>
            </a:r>
          </a:p>
        </p:txBody>
      </p:sp>
      <p:sp>
        <p:nvSpPr>
          <p:cNvPr id="5" name="Rectangle 4"/>
          <p:cNvSpPr/>
          <p:nvPr/>
        </p:nvSpPr>
        <p:spPr>
          <a:xfrm>
            <a:off x="1166948" y="4832933"/>
            <a:ext cx="6054453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had four sons and five daughters.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names of her children were Victoria, Albert, Alice, Alfred, Helena, Louise, Arthur, Leopold and Beatrice.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also had 42 grandchildren.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93EFFF9-084A-47C4-942D-2CF022BA88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3662" y="1879082"/>
            <a:ext cx="3876675" cy="2786063"/>
          </a:xfrm>
          <a:prstGeom prst="rect">
            <a:avLst/>
          </a:prstGeom>
          <a:ln w="38100">
            <a:solidFill>
              <a:srgbClr val="653B8F"/>
            </a:solidFill>
          </a:ln>
          <a:effectLst>
            <a:outerShdw blurRad="190500" sx="1000" sy="1000" algn="tl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126699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Life as Queen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2263905"/>
            <a:ext cx="4338864" cy="332398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reigned for 63 years and 7 months. She reigned longer than any king or queen before her. She is still the second longest reigning monarch after Queen Elizabeth II, who passed her record on 9</a:t>
            </a:r>
            <a:r>
              <a:rPr lang="en-US" altLang="en-US" baseline="30000" dirty="0">
                <a:ea typeface="ＭＳ Ｐゴシック" panose="020B0600070205080204" pitchFamily="34" charset="-128"/>
              </a:rPr>
              <a:t>th</a:t>
            </a:r>
            <a:r>
              <a:rPr lang="en-US" altLang="en-US" dirty="0">
                <a:ea typeface="ＭＳ Ｐゴシック" panose="020B0600070205080204" pitchFamily="34" charset="-128"/>
              </a:rPr>
              <a:t> September 2015.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During her reign, Victoria oversaw 10 Prime Ministers in the UK and many more in other countries she ruled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7" r="10303"/>
          <a:stretch/>
        </p:blipFill>
        <p:spPr>
          <a:xfrm>
            <a:off x="5408021" y="2072316"/>
            <a:ext cx="2882537" cy="3389647"/>
          </a:xfrm>
          <a:prstGeom prst="ellipse">
            <a:avLst/>
          </a:prstGeom>
          <a:ln w="38100">
            <a:solidFill>
              <a:srgbClr val="653B8F"/>
            </a:solidFill>
          </a:ln>
        </p:spPr>
      </p:pic>
    </p:spTree>
    <p:extLst>
      <p:ext uri="{BB962C8B-B14F-4D97-AF65-F5344CB8AC3E}">
        <p14:creationId xmlns:p14="http://schemas.microsoft.com/office/powerpoint/2010/main" val="152900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The British Empire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7" y="4841671"/>
            <a:ext cx="7554323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Queen Victoria ruled a huge empire that spread around the world.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The Empire was made up of lots of countries, including Canada, Australia, New Zealand, India and Jamaica.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1876, Victoria also became Empress of India.</a:t>
            </a:r>
          </a:p>
        </p:txBody>
      </p:sp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0302" y="1834588"/>
            <a:ext cx="6063395" cy="285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/>
          <p:cNvGrpSpPr/>
          <p:nvPr/>
        </p:nvGrpSpPr>
        <p:grpSpPr>
          <a:xfrm>
            <a:off x="2006368" y="1863634"/>
            <a:ext cx="5557429" cy="2734784"/>
            <a:chOff x="2245451" y="1999118"/>
            <a:chExt cx="5119163" cy="253834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451" y="2181258"/>
              <a:ext cx="489041" cy="606164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34492" y="2969562"/>
              <a:ext cx="489041" cy="606164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97221" y="1999118"/>
              <a:ext cx="489041" cy="606164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6262" y="3628212"/>
              <a:ext cx="489041" cy="606164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5573" y="3931294"/>
              <a:ext cx="489041" cy="606164"/>
            </a:xfrm>
            <a:prstGeom prst="rect">
              <a:avLst/>
            </a:prstGeom>
          </p:spPr>
        </p:pic>
      </p:grp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0939" y="2770941"/>
            <a:ext cx="530909" cy="658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75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Christmas with The Royal Family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15498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Many Christmas traditions, such as Christmas trees and sending cards, came from Germany.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When Prince Albert married Victoria, he brought these traditions to the UK and made them popular around Britain.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Victorian Christmas trees would be decorated with candles, gingerbread and sweets.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Before then, people may have brought in branches of holly or some mistletoe.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0274" y="3553470"/>
            <a:ext cx="1358537" cy="250701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148" y="1670565"/>
            <a:ext cx="1934810" cy="2370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176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Interesting Facts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905506"/>
            <a:ext cx="4295322" cy="47089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In 1842, Victoria rode on a train for the first time, from London to Windsor.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was very small, only about </a:t>
            </a:r>
            <a:br>
              <a:rPr lang="en-US" altLang="en-US" dirty="0">
                <a:ea typeface="ＭＳ Ｐゴシック" panose="020B0600070205080204" pitchFamily="34" charset="-128"/>
              </a:rPr>
            </a:br>
            <a:r>
              <a:rPr lang="en-US" altLang="en-US" dirty="0">
                <a:ea typeface="ＭＳ Ｐゴシック" panose="020B0600070205080204" pitchFamily="34" charset="-128"/>
              </a:rPr>
              <a:t>5ft tall.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Victoria’s name is actually Alexandrina Victoria but was always just known as Victoria. Her family often called her ‘Drina’.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>
                <a:ea typeface="ＭＳ Ｐゴシック" panose="020B0600070205080204" pitchFamily="34" charset="-128"/>
              </a:rPr>
              <a:t>Victoria is known as the ‘Grandmother of Europe’ as many of her children and grandchildren married into other European royal families.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152" y="3741927"/>
            <a:ext cx="2967198" cy="217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27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 Same Side Corner Rectangle 3"/>
          <p:cNvSpPr/>
          <p:nvPr/>
        </p:nvSpPr>
        <p:spPr>
          <a:xfrm rot="5400000">
            <a:off x="3727255" y="-3054309"/>
            <a:ext cx="933840" cy="8388350"/>
          </a:xfrm>
          <a:prstGeom prst="round2SameRect">
            <a:avLst/>
          </a:prstGeom>
          <a:solidFill>
            <a:srgbClr val="653B8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84175" y="672961"/>
            <a:ext cx="8004175" cy="933825"/>
          </a:xfrm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+mn-lt"/>
              </a:rPr>
              <a:t>Task</a:t>
            </a:r>
          </a:p>
        </p:txBody>
      </p:sp>
      <p:sp>
        <p:nvSpPr>
          <p:cNvPr id="5" name="Rectangle 4"/>
          <p:cNvSpPr/>
          <p:nvPr/>
        </p:nvSpPr>
        <p:spPr>
          <a:xfrm>
            <a:off x="834028" y="1831364"/>
            <a:ext cx="755432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  <a:defRPr/>
            </a:pPr>
            <a:r>
              <a:rPr lang="en-US" dirty="0">
                <a:latin typeface="Twinkl" pitchFamily="2" charset="0"/>
              </a:rPr>
              <a:t>Your task is to create a fact file about Queen Victoria. </a:t>
            </a:r>
            <a:br>
              <a:rPr lang="en-US" dirty="0">
                <a:latin typeface="Twinkl" pitchFamily="2" charset="0"/>
              </a:rPr>
            </a:br>
            <a:r>
              <a:rPr lang="en-US" dirty="0">
                <a:latin typeface="Twinkl" pitchFamily="2" charset="0"/>
              </a:rPr>
              <a:t>Think about the interesting facts you might want to include, such as: </a:t>
            </a:r>
          </a:p>
        </p:txBody>
      </p:sp>
      <p:grpSp>
        <p:nvGrpSpPr>
          <p:cNvPr id="7" name="Group 27"/>
          <p:cNvGrpSpPr>
            <a:grpSpLocks/>
          </p:cNvGrpSpPr>
          <p:nvPr/>
        </p:nvGrpSpPr>
        <p:grpSpPr bwMode="auto">
          <a:xfrm>
            <a:off x="2843213" y="3284538"/>
            <a:ext cx="3448050" cy="2466975"/>
            <a:chOff x="3048770" y="3214172"/>
            <a:chExt cx="3447889" cy="2466217"/>
          </a:xfrm>
        </p:grpSpPr>
        <p:cxnSp>
          <p:nvCxnSpPr>
            <p:cNvPr id="8" name="Straight Arrow Connector 7">
              <a:extLst>
                <a:ext uri="{FF2B5EF4-FFF2-40B4-BE49-F238E27FC236}">
                  <a16:creationId xmlns:a16="http://schemas.microsoft.com/office/drawing/2014/main" xmlns="" id="{916D0DE1-7722-4F5D-B609-9EE0C3F66001}"/>
                </a:ext>
              </a:extLst>
            </p:cNvPr>
            <p:cNvCxnSpPr/>
            <p:nvPr/>
          </p:nvCxnSpPr>
          <p:spPr>
            <a:xfrm flipV="1">
              <a:off x="5512455" y="3515704"/>
              <a:ext cx="984204" cy="610999"/>
            </a:xfrm>
            <a:prstGeom prst="straightConnector1">
              <a:avLst/>
            </a:prstGeom>
            <a:ln w="57150">
              <a:solidFill>
                <a:srgbClr val="C62A8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Arrow Connector 8">
              <a:extLst>
                <a:ext uri="{FF2B5EF4-FFF2-40B4-BE49-F238E27FC236}">
                  <a16:creationId xmlns:a16="http://schemas.microsoft.com/office/drawing/2014/main" xmlns="" id="{EE645D8D-DC33-47E6-AC2F-4AD104691CBA}"/>
                </a:ext>
              </a:extLst>
            </p:cNvPr>
            <p:cNvCxnSpPr/>
            <p:nvPr/>
          </p:nvCxnSpPr>
          <p:spPr>
            <a:xfrm>
              <a:off x="5331488" y="4545675"/>
              <a:ext cx="977854" cy="611000"/>
            </a:xfrm>
            <a:prstGeom prst="straightConnector1">
              <a:avLst/>
            </a:prstGeom>
            <a:ln w="57150">
              <a:solidFill>
                <a:srgbClr val="C62A8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Arrow Connector 9">
              <a:extLst>
                <a:ext uri="{FF2B5EF4-FFF2-40B4-BE49-F238E27FC236}">
                  <a16:creationId xmlns:a16="http://schemas.microsoft.com/office/drawing/2014/main" xmlns="" id="{8162F921-AA7F-44CA-BC6B-AB454D55B92F}"/>
                </a:ext>
              </a:extLst>
            </p:cNvPr>
            <p:cNvCxnSpPr/>
            <p:nvPr/>
          </p:nvCxnSpPr>
          <p:spPr>
            <a:xfrm flipH="1">
              <a:off x="3048770" y="4545675"/>
              <a:ext cx="947693" cy="720504"/>
            </a:xfrm>
            <a:prstGeom prst="straightConnector1">
              <a:avLst/>
            </a:prstGeom>
            <a:ln w="57150">
              <a:solidFill>
                <a:srgbClr val="C62A8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Arrow Connector 10">
              <a:extLst>
                <a:ext uri="{FF2B5EF4-FFF2-40B4-BE49-F238E27FC236}">
                  <a16:creationId xmlns:a16="http://schemas.microsoft.com/office/drawing/2014/main" xmlns="" id="{57035AAB-3EBF-4348-9777-D8C33A652085}"/>
                </a:ext>
              </a:extLst>
            </p:cNvPr>
            <p:cNvCxnSpPr/>
            <p:nvPr/>
          </p:nvCxnSpPr>
          <p:spPr>
            <a:xfrm flipH="1" flipV="1">
              <a:off x="3048770" y="3650600"/>
              <a:ext cx="947693" cy="485626"/>
            </a:xfrm>
            <a:prstGeom prst="straightConnector1">
              <a:avLst/>
            </a:prstGeom>
            <a:ln w="57150">
              <a:solidFill>
                <a:srgbClr val="C62A8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Arrow Connector 11">
              <a:extLst>
                <a:ext uri="{FF2B5EF4-FFF2-40B4-BE49-F238E27FC236}">
                  <a16:creationId xmlns:a16="http://schemas.microsoft.com/office/drawing/2014/main" xmlns="" id="{62672472-6C53-40A4-8EF7-1FFB76E87FA8}"/>
                </a:ext>
              </a:extLst>
            </p:cNvPr>
            <p:cNvCxnSpPr/>
            <p:nvPr/>
          </p:nvCxnSpPr>
          <p:spPr>
            <a:xfrm flipH="1" flipV="1">
              <a:off x="4850498" y="3214172"/>
              <a:ext cx="28574" cy="810963"/>
            </a:xfrm>
            <a:prstGeom prst="straightConnector1">
              <a:avLst/>
            </a:prstGeom>
            <a:ln w="57150">
              <a:solidFill>
                <a:srgbClr val="C62A8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Arrow Connector 12">
              <a:extLst>
                <a:ext uri="{FF2B5EF4-FFF2-40B4-BE49-F238E27FC236}">
                  <a16:creationId xmlns:a16="http://schemas.microsoft.com/office/drawing/2014/main" xmlns="" id="{722FF84B-93EC-4361-9072-F1F407F47E0D}"/>
                </a:ext>
              </a:extLst>
            </p:cNvPr>
            <p:cNvCxnSpPr/>
            <p:nvPr/>
          </p:nvCxnSpPr>
          <p:spPr>
            <a:xfrm>
              <a:off x="4887009" y="5034475"/>
              <a:ext cx="0" cy="645914"/>
            </a:xfrm>
            <a:prstGeom prst="straightConnector1">
              <a:avLst/>
            </a:prstGeom>
            <a:ln w="57150">
              <a:solidFill>
                <a:srgbClr val="C62A8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Picture 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21264" y="3582127"/>
              <a:ext cx="2795399" cy="1730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5" name="TextBox 28"/>
          <p:cNvSpPr txBox="1">
            <a:spLocks noChangeArrowheads="1"/>
          </p:cNvSpPr>
          <p:nvPr/>
        </p:nvSpPr>
        <p:spPr bwMode="auto">
          <a:xfrm>
            <a:off x="1074738" y="3408363"/>
            <a:ext cx="1670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ea typeface="MS PGothic" panose="020B0600070205080204" pitchFamily="34" charset="-128"/>
                <a:cs typeface="Arial" panose="020B0604020202020204" pitchFamily="34" charset="0"/>
              </a:rPr>
              <a:t>The British Empire</a:t>
            </a:r>
          </a:p>
        </p:txBody>
      </p:sp>
      <p:sp>
        <p:nvSpPr>
          <p:cNvPr id="16" name="TextBox 37"/>
          <p:cNvSpPr txBox="1">
            <a:spLocks noChangeArrowheads="1"/>
          </p:cNvSpPr>
          <p:nvPr/>
        </p:nvSpPr>
        <p:spPr bwMode="auto">
          <a:xfrm>
            <a:off x="1289297" y="5184775"/>
            <a:ext cx="16700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ea typeface="MS PGothic" panose="020B0600070205080204" pitchFamily="34" charset="-128"/>
                <a:cs typeface="Arial" panose="020B0604020202020204" pitchFamily="34" charset="0"/>
              </a:rPr>
              <a:t>Interesting Facts</a:t>
            </a:r>
          </a:p>
        </p:txBody>
      </p:sp>
      <p:sp>
        <p:nvSpPr>
          <p:cNvPr id="17" name="TextBox 38"/>
          <p:cNvSpPr txBox="1">
            <a:spLocks noChangeArrowheads="1"/>
          </p:cNvSpPr>
          <p:nvPr/>
        </p:nvSpPr>
        <p:spPr bwMode="auto">
          <a:xfrm>
            <a:off x="3810000" y="2843403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ea typeface="MS PGothic" panose="020B0600070205080204" pitchFamily="34" charset="-128"/>
                <a:cs typeface="Arial" panose="020B0604020202020204" pitchFamily="34" charset="0"/>
              </a:rPr>
              <a:t>Childhood</a:t>
            </a:r>
          </a:p>
        </p:txBody>
      </p:sp>
      <p:sp>
        <p:nvSpPr>
          <p:cNvPr id="18" name="TextBox 39"/>
          <p:cNvSpPr txBox="1">
            <a:spLocks noChangeArrowheads="1"/>
          </p:cNvSpPr>
          <p:nvPr/>
        </p:nvSpPr>
        <p:spPr bwMode="auto">
          <a:xfrm>
            <a:off x="5607050" y="3175000"/>
            <a:ext cx="16684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ea typeface="MS PGothic" panose="020B0600070205080204" pitchFamily="34" charset="-128"/>
                <a:cs typeface="Arial" panose="020B0604020202020204" pitchFamily="34" charset="0"/>
              </a:rPr>
              <a:t>Marriage</a:t>
            </a:r>
          </a:p>
        </p:txBody>
      </p:sp>
      <p:sp>
        <p:nvSpPr>
          <p:cNvPr id="19" name="TextBox 40"/>
          <p:cNvSpPr txBox="1">
            <a:spLocks noChangeArrowheads="1"/>
          </p:cNvSpPr>
          <p:nvPr/>
        </p:nvSpPr>
        <p:spPr bwMode="auto">
          <a:xfrm>
            <a:off x="5911250" y="5152231"/>
            <a:ext cx="16684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ea typeface="MS PGothic" panose="020B0600070205080204" pitchFamily="34" charset="-128"/>
                <a:cs typeface="Arial" panose="020B0604020202020204" pitchFamily="34" charset="0"/>
              </a:rPr>
              <a:t>Children</a:t>
            </a:r>
          </a:p>
        </p:txBody>
      </p:sp>
      <p:sp>
        <p:nvSpPr>
          <p:cNvPr id="20" name="TextBox 41"/>
          <p:cNvSpPr txBox="1">
            <a:spLocks noChangeArrowheads="1"/>
          </p:cNvSpPr>
          <p:nvPr/>
        </p:nvSpPr>
        <p:spPr bwMode="auto">
          <a:xfrm>
            <a:off x="3949700" y="5754688"/>
            <a:ext cx="16700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 dirty="0">
                <a:ea typeface="MS PGothic" panose="020B0600070205080204" pitchFamily="34" charset="-128"/>
                <a:cs typeface="Arial" panose="020B0604020202020204" pitchFamily="34" charset="0"/>
              </a:rPr>
              <a:t>Coronation</a:t>
            </a:r>
          </a:p>
        </p:txBody>
      </p:sp>
      <p:sp>
        <p:nvSpPr>
          <p:cNvPr id="22" name="TextBox 1"/>
          <p:cNvSpPr txBox="1">
            <a:spLocks noChangeArrowheads="1"/>
          </p:cNvSpPr>
          <p:nvPr/>
        </p:nvSpPr>
        <p:spPr bwMode="auto">
          <a:xfrm>
            <a:off x="4000500" y="4314825"/>
            <a:ext cx="1209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GB" altLang="en-US" sz="2000" dirty="0"/>
              <a:t>Fact File</a:t>
            </a:r>
          </a:p>
        </p:txBody>
      </p:sp>
    </p:spTree>
    <p:extLst>
      <p:ext uri="{BB962C8B-B14F-4D97-AF65-F5344CB8AC3E}">
        <p14:creationId xmlns:p14="http://schemas.microsoft.com/office/powerpoint/2010/main" val="14719412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  <p:bldP spid="15" grpId="0"/>
      <p:bldP spid="16" grpId="0"/>
      <p:bldP spid="17" grpId="0"/>
      <p:bldP spid="18" grpId="0"/>
      <p:bldP spid="19" grpId="0"/>
      <p:bldP spid="20" grpId="0"/>
      <p:bldP spid="2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69</TotalTime>
  <Words>517</Words>
  <Application>Microsoft Office PowerPoint</Application>
  <PresentationFormat>On-screen Show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Twinkl</vt:lpstr>
      <vt:lpstr>MS PGothic</vt:lpstr>
      <vt:lpstr>Office Theme</vt:lpstr>
      <vt:lpstr>PowerPoint Presentation</vt:lpstr>
      <vt:lpstr>Who was Queen Victoria?</vt:lpstr>
      <vt:lpstr>Childhood</vt:lpstr>
      <vt:lpstr>Family</vt:lpstr>
      <vt:lpstr>Early Reign</vt:lpstr>
      <vt:lpstr>Children</vt:lpstr>
      <vt:lpstr>Life as Queen</vt:lpstr>
      <vt:lpstr>The British Empire</vt:lpstr>
      <vt:lpstr>Christmas with The Royal Family</vt:lpstr>
      <vt:lpstr>Interesting Facts</vt:lpstr>
      <vt:lpstr>Task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Sally Naisby</dc:creator>
  <cp:lastModifiedBy>Holly K</cp:lastModifiedBy>
  <cp:revision>7</cp:revision>
  <dcterms:created xsi:type="dcterms:W3CDTF">2019-06-15T10:10:56Z</dcterms:created>
  <dcterms:modified xsi:type="dcterms:W3CDTF">2021-01-21T10:00:02Z</dcterms:modified>
</cp:coreProperties>
</file>